
<file path=[Content_Types].xml><?xml version="1.0" encoding="utf-8"?>
<Types xmlns="http://schemas.openxmlformats.org/package/2006/content-types">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D53E2-94DD-4B26-BAC1-940E5AA76A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A4A93A-6142-4C8B-969B-71A0725C2E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AEF0CC-2C1D-4577-8332-0FEF5E51F36E}"/>
              </a:ext>
            </a:extLst>
          </p:cNvPr>
          <p:cNvSpPr>
            <a:spLocks noGrp="1"/>
          </p:cNvSpPr>
          <p:nvPr>
            <p:ph type="dt" sz="half" idx="10"/>
          </p:nvPr>
        </p:nvSpPr>
        <p:spPr/>
        <p:txBody>
          <a:bodyPr/>
          <a:lstStyle/>
          <a:p>
            <a:fld id="{8696E65B-19EA-4EB3-96CC-EEB8DD192B66}" type="datetimeFigureOut">
              <a:rPr lang="en-US" smtClean="0"/>
              <a:t>5/6/2020</a:t>
            </a:fld>
            <a:endParaRPr lang="en-US"/>
          </a:p>
        </p:txBody>
      </p:sp>
      <p:sp>
        <p:nvSpPr>
          <p:cNvPr id="5" name="Footer Placeholder 4">
            <a:extLst>
              <a:ext uri="{FF2B5EF4-FFF2-40B4-BE49-F238E27FC236}">
                <a16:creationId xmlns:a16="http://schemas.microsoft.com/office/drawing/2014/main" id="{3AD6089F-2612-4AB6-A033-0946217C8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3649EF-8541-4FAE-BF56-64D4F75C2CF2}"/>
              </a:ext>
            </a:extLst>
          </p:cNvPr>
          <p:cNvSpPr>
            <a:spLocks noGrp="1"/>
          </p:cNvSpPr>
          <p:nvPr>
            <p:ph type="sldNum" sz="quarter" idx="12"/>
          </p:nvPr>
        </p:nvSpPr>
        <p:spPr/>
        <p:txBody>
          <a:bodyPr/>
          <a:lstStyle/>
          <a:p>
            <a:fld id="{E2B3313F-43D9-4E1E-A5BE-BA478C784C62}" type="slidenum">
              <a:rPr lang="en-US" smtClean="0"/>
              <a:t>‹#›</a:t>
            </a:fld>
            <a:endParaRPr lang="en-US"/>
          </a:p>
        </p:txBody>
      </p:sp>
    </p:spTree>
    <p:extLst>
      <p:ext uri="{BB962C8B-B14F-4D97-AF65-F5344CB8AC3E}">
        <p14:creationId xmlns:p14="http://schemas.microsoft.com/office/powerpoint/2010/main" val="722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F247B-810A-46A2-BD53-B0063F48DA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B13282-76DF-4B79-82F6-93ADB13273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CE547A-5FAD-4D89-A3EF-C62E06C77D88}"/>
              </a:ext>
            </a:extLst>
          </p:cNvPr>
          <p:cNvSpPr>
            <a:spLocks noGrp="1"/>
          </p:cNvSpPr>
          <p:nvPr>
            <p:ph type="dt" sz="half" idx="10"/>
          </p:nvPr>
        </p:nvSpPr>
        <p:spPr/>
        <p:txBody>
          <a:bodyPr/>
          <a:lstStyle/>
          <a:p>
            <a:fld id="{8696E65B-19EA-4EB3-96CC-EEB8DD192B66}" type="datetimeFigureOut">
              <a:rPr lang="en-US" smtClean="0"/>
              <a:t>5/6/2020</a:t>
            </a:fld>
            <a:endParaRPr lang="en-US"/>
          </a:p>
        </p:txBody>
      </p:sp>
      <p:sp>
        <p:nvSpPr>
          <p:cNvPr id="5" name="Footer Placeholder 4">
            <a:extLst>
              <a:ext uri="{FF2B5EF4-FFF2-40B4-BE49-F238E27FC236}">
                <a16:creationId xmlns:a16="http://schemas.microsoft.com/office/drawing/2014/main" id="{8DC2FFAD-7003-48F8-BE40-93DFF89C6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5A66A0-8224-4D67-8B85-B877EC561FF0}"/>
              </a:ext>
            </a:extLst>
          </p:cNvPr>
          <p:cNvSpPr>
            <a:spLocks noGrp="1"/>
          </p:cNvSpPr>
          <p:nvPr>
            <p:ph type="sldNum" sz="quarter" idx="12"/>
          </p:nvPr>
        </p:nvSpPr>
        <p:spPr/>
        <p:txBody>
          <a:bodyPr/>
          <a:lstStyle/>
          <a:p>
            <a:fld id="{E2B3313F-43D9-4E1E-A5BE-BA478C784C62}" type="slidenum">
              <a:rPr lang="en-US" smtClean="0"/>
              <a:t>‹#›</a:t>
            </a:fld>
            <a:endParaRPr lang="en-US"/>
          </a:p>
        </p:txBody>
      </p:sp>
    </p:spTree>
    <p:extLst>
      <p:ext uri="{BB962C8B-B14F-4D97-AF65-F5344CB8AC3E}">
        <p14:creationId xmlns:p14="http://schemas.microsoft.com/office/powerpoint/2010/main" val="3847269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A29B4-3877-495C-BD4F-8ABB720F67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90952E-3D10-4F96-8DCA-8EB87F9E14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153A67-C101-44BC-BDB1-369D32AE4E98}"/>
              </a:ext>
            </a:extLst>
          </p:cNvPr>
          <p:cNvSpPr>
            <a:spLocks noGrp="1"/>
          </p:cNvSpPr>
          <p:nvPr>
            <p:ph type="dt" sz="half" idx="10"/>
          </p:nvPr>
        </p:nvSpPr>
        <p:spPr/>
        <p:txBody>
          <a:bodyPr/>
          <a:lstStyle/>
          <a:p>
            <a:fld id="{8696E65B-19EA-4EB3-96CC-EEB8DD192B66}" type="datetimeFigureOut">
              <a:rPr lang="en-US" smtClean="0"/>
              <a:t>5/6/2020</a:t>
            </a:fld>
            <a:endParaRPr lang="en-US"/>
          </a:p>
        </p:txBody>
      </p:sp>
      <p:sp>
        <p:nvSpPr>
          <p:cNvPr id="5" name="Footer Placeholder 4">
            <a:extLst>
              <a:ext uri="{FF2B5EF4-FFF2-40B4-BE49-F238E27FC236}">
                <a16:creationId xmlns:a16="http://schemas.microsoft.com/office/drawing/2014/main" id="{478511AB-7298-4295-8C1E-BD717696F5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4FA399-5BE0-44EB-99D3-F762B4E4AB20}"/>
              </a:ext>
            </a:extLst>
          </p:cNvPr>
          <p:cNvSpPr>
            <a:spLocks noGrp="1"/>
          </p:cNvSpPr>
          <p:nvPr>
            <p:ph type="sldNum" sz="quarter" idx="12"/>
          </p:nvPr>
        </p:nvSpPr>
        <p:spPr/>
        <p:txBody>
          <a:bodyPr/>
          <a:lstStyle/>
          <a:p>
            <a:fld id="{E2B3313F-43D9-4E1E-A5BE-BA478C784C62}" type="slidenum">
              <a:rPr lang="en-US" smtClean="0"/>
              <a:t>‹#›</a:t>
            </a:fld>
            <a:endParaRPr lang="en-US"/>
          </a:p>
        </p:txBody>
      </p:sp>
    </p:spTree>
    <p:extLst>
      <p:ext uri="{BB962C8B-B14F-4D97-AF65-F5344CB8AC3E}">
        <p14:creationId xmlns:p14="http://schemas.microsoft.com/office/powerpoint/2010/main" val="2001763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E51A-1908-4958-BBFA-EAC18633D43F}"/>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57F65354-522D-42DB-8929-6F0B4614D9B6}"/>
              </a:ext>
            </a:extLst>
          </p:cNvPr>
          <p:cNvSpPr>
            <a:spLocks noGrp="1"/>
          </p:cNvSpPr>
          <p:nvPr>
            <p:ph idx="1"/>
          </p:nvPr>
        </p:nvSpPr>
        <p:spPr/>
        <p:txBody>
          <a:bodyPr/>
          <a:lstStyle>
            <a:lvl1pPr algn="ctr">
              <a:defRPr/>
            </a:lvl1pPr>
          </a:lstStyle>
          <a:p>
            <a:pPr lvl="0"/>
            <a:endParaRPr lang="en-US" dirty="0"/>
          </a:p>
          <a:p>
            <a:pPr lvl="0"/>
            <a:r>
              <a:rPr lang="en-US" dirty="0"/>
              <a:t>Click to edit Master text styles</a:t>
            </a:r>
          </a:p>
        </p:txBody>
      </p:sp>
      <p:sp>
        <p:nvSpPr>
          <p:cNvPr id="4" name="Date Placeholder 3">
            <a:extLst>
              <a:ext uri="{FF2B5EF4-FFF2-40B4-BE49-F238E27FC236}">
                <a16:creationId xmlns:a16="http://schemas.microsoft.com/office/drawing/2014/main" id="{DC99FCE1-977E-40C6-9DFB-C6615EE110AD}"/>
              </a:ext>
            </a:extLst>
          </p:cNvPr>
          <p:cNvSpPr>
            <a:spLocks noGrp="1"/>
          </p:cNvSpPr>
          <p:nvPr>
            <p:ph type="dt" sz="half" idx="10"/>
          </p:nvPr>
        </p:nvSpPr>
        <p:spPr/>
        <p:txBody>
          <a:bodyPr/>
          <a:lstStyle/>
          <a:p>
            <a:fld id="{8696E65B-19EA-4EB3-96CC-EEB8DD192B66}" type="datetimeFigureOut">
              <a:rPr lang="en-US" smtClean="0"/>
              <a:t>5/6/2020</a:t>
            </a:fld>
            <a:endParaRPr lang="en-US"/>
          </a:p>
        </p:txBody>
      </p:sp>
      <p:sp>
        <p:nvSpPr>
          <p:cNvPr id="5" name="Footer Placeholder 4">
            <a:extLst>
              <a:ext uri="{FF2B5EF4-FFF2-40B4-BE49-F238E27FC236}">
                <a16:creationId xmlns:a16="http://schemas.microsoft.com/office/drawing/2014/main" id="{E1611630-F759-42D7-B6FA-AB5E0F182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B6B11-D6C5-4EBF-934F-EA400E616972}"/>
              </a:ext>
            </a:extLst>
          </p:cNvPr>
          <p:cNvSpPr>
            <a:spLocks noGrp="1"/>
          </p:cNvSpPr>
          <p:nvPr>
            <p:ph type="sldNum" sz="quarter" idx="12"/>
          </p:nvPr>
        </p:nvSpPr>
        <p:spPr/>
        <p:txBody>
          <a:bodyPr/>
          <a:lstStyle/>
          <a:p>
            <a:fld id="{E2B3313F-43D9-4E1E-A5BE-BA478C784C62}" type="slidenum">
              <a:rPr lang="en-US" smtClean="0"/>
              <a:t>‹#›</a:t>
            </a:fld>
            <a:endParaRPr lang="en-US"/>
          </a:p>
        </p:txBody>
      </p:sp>
    </p:spTree>
    <p:extLst>
      <p:ext uri="{BB962C8B-B14F-4D97-AF65-F5344CB8AC3E}">
        <p14:creationId xmlns:p14="http://schemas.microsoft.com/office/powerpoint/2010/main" val="187863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90BE5-2E61-45D6-A9CA-04A3AAE16C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3B97EF-D35F-448F-BDA7-CCF1218FDF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2A0B16-8FB7-42F7-A659-3A44E3F70E3B}"/>
              </a:ext>
            </a:extLst>
          </p:cNvPr>
          <p:cNvSpPr>
            <a:spLocks noGrp="1"/>
          </p:cNvSpPr>
          <p:nvPr>
            <p:ph type="dt" sz="half" idx="10"/>
          </p:nvPr>
        </p:nvSpPr>
        <p:spPr/>
        <p:txBody>
          <a:bodyPr/>
          <a:lstStyle/>
          <a:p>
            <a:fld id="{8696E65B-19EA-4EB3-96CC-EEB8DD192B66}" type="datetimeFigureOut">
              <a:rPr lang="en-US" smtClean="0"/>
              <a:t>5/6/2020</a:t>
            </a:fld>
            <a:endParaRPr lang="en-US"/>
          </a:p>
        </p:txBody>
      </p:sp>
      <p:sp>
        <p:nvSpPr>
          <p:cNvPr id="5" name="Footer Placeholder 4">
            <a:extLst>
              <a:ext uri="{FF2B5EF4-FFF2-40B4-BE49-F238E27FC236}">
                <a16:creationId xmlns:a16="http://schemas.microsoft.com/office/drawing/2014/main" id="{984410C3-8366-4565-849E-555F1C2378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E9C5C-6D80-4837-A6A9-D9F9326F0833}"/>
              </a:ext>
            </a:extLst>
          </p:cNvPr>
          <p:cNvSpPr>
            <a:spLocks noGrp="1"/>
          </p:cNvSpPr>
          <p:nvPr>
            <p:ph type="sldNum" sz="quarter" idx="12"/>
          </p:nvPr>
        </p:nvSpPr>
        <p:spPr/>
        <p:txBody>
          <a:bodyPr/>
          <a:lstStyle/>
          <a:p>
            <a:fld id="{E2B3313F-43D9-4E1E-A5BE-BA478C784C62}" type="slidenum">
              <a:rPr lang="en-US" smtClean="0"/>
              <a:t>‹#›</a:t>
            </a:fld>
            <a:endParaRPr lang="en-US"/>
          </a:p>
        </p:txBody>
      </p:sp>
    </p:spTree>
    <p:extLst>
      <p:ext uri="{BB962C8B-B14F-4D97-AF65-F5344CB8AC3E}">
        <p14:creationId xmlns:p14="http://schemas.microsoft.com/office/powerpoint/2010/main" val="268717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C92D2-F0A9-4705-BB31-B1E0B7B5D1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A4846B-165B-4165-96DC-5EF7554A8F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1B766F-2414-4004-955E-B297B3D78F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F775B3-7F44-4A33-959D-282A0CE3E6B8}"/>
              </a:ext>
            </a:extLst>
          </p:cNvPr>
          <p:cNvSpPr>
            <a:spLocks noGrp="1"/>
          </p:cNvSpPr>
          <p:nvPr>
            <p:ph type="dt" sz="half" idx="10"/>
          </p:nvPr>
        </p:nvSpPr>
        <p:spPr/>
        <p:txBody>
          <a:bodyPr/>
          <a:lstStyle/>
          <a:p>
            <a:fld id="{8696E65B-19EA-4EB3-96CC-EEB8DD192B66}" type="datetimeFigureOut">
              <a:rPr lang="en-US" smtClean="0"/>
              <a:t>5/6/2020</a:t>
            </a:fld>
            <a:endParaRPr lang="en-US"/>
          </a:p>
        </p:txBody>
      </p:sp>
      <p:sp>
        <p:nvSpPr>
          <p:cNvPr id="6" name="Footer Placeholder 5">
            <a:extLst>
              <a:ext uri="{FF2B5EF4-FFF2-40B4-BE49-F238E27FC236}">
                <a16:creationId xmlns:a16="http://schemas.microsoft.com/office/drawing/2014/main" id="{096149E8-74A3-4204-B62A-041981515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8647E-5E9F-43B5-9CDB-19D23DA7B0A3}"/>
              </a:ext>
            </a:extLst>
          </p:cNvPr>
          <p:cNvSpPr>
            <a:spLocks noGrp="1"/>
          </p:cNvSpPr>
          <p:nvPr>
            <p:ph type="sldNum" sz="quarter" idx="12"/>
          </p:nvPr>
        </p:nvSpPr>
        <p:spPr/>
        <p:txBody>
          <a:bodyPr/>
          <a:lstStyle/>
          <a:p>
            <a:fld id="{E2B3313F-43D9-4E1E-A5BE-BA478C784C62}" type="slidenum">
              <a:rPr lang="en-US" smtClean="0"/>
              <a:t>‹#›</a:t>
            </a:fld>
            <a:endParaRPr lang="en-US"/>
          </a:p>
        </p:txBody>
      </p:sp>
    </p:spTree>
    <p:extLst>
      <p:ext uri="{BB962C8B-B14F-4D97-AF65-F5344CB8AC3E}">
        <p14:creationId xmlns:p14="http://schemas.microsoft.com/office/powerpoint/2010/main" val="386606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4A7ED-1299-416C-9696-4824FC3EAB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A4FE31-37F0-45EF-A515-2557647FE8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8CCA6E-0973-447B-B75E-4352C815D5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D8F5BF-C056-46FB-891A-E77F479A79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C2C948-B564-484B-87CA-DC1F6FD2F6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46869C-0BA6-45EB-B003-DF30AC9E70B2}"/>
              </a:ext>
            </a:extLst>
          </p:cNvPr>
          <p:cNvSpPr>
            <a:spLocks noGrp="1"/>
          </p:cNvSpPr>
          <p:nvPr>
            <p:ph type="dt" sz="half" idx="10"/>
          </p:nvPr>
        </p:nvSpPr>
        <p:spPr/>
        <p:txBody>
          <a:bodyPr/>
          <a:lstStyle/>
          <a:p>
            <a:fld id="{8696E65B-19EA-4EB3-96CC-EEB8DD192B66}" type="datetimeFigureOut">
              <a:rPr lang="en-US" smtClean="0"/>
              <a:t>5/6/2020</a:t>
            </a:fld>
            <a:endParaRPr lang="en-US"/>
          </a:p>
        </p:txBody>
      </p:sp>
      <p:sp>
        <p:nvSpPr>
          <p:cNvPr id="8" name="Footer Placeholder 7">
            <a:extLst>
              <a:ext uri="{FF2B5EF4-FFF2-40B4-BE49-F238E27FC236}">
                <a16:creationId xmlns:a16="http://schemas.microsoft.com/office/drawing/2014/main" id="{886D3DCB-46DA-410D-8037-C4568333CE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454CE4-FAA5-4FF4-888F-C76756A0DB5E}"/>
              </a:ext>
            </a:extLst>
          </p:cNvPr>
          <p:cNvSpPr>
            <a:spLocks noGrp="1"/>
          </p:cNvSpPr>
          <p:nvPr>
            <p:ph type="sldNum" sz="quarter" idx="12"/>
          </p:nvPr>
        </p:nvSpPr>
        <p:spPr/>
        <p:txBody>
          <a:bodyPr/>
          <a:lstStyle/>
          <a:p>
            <a:fld id="{E2B3313F-43D9-4E1E-A5BE-BA478C784C62}" type="slidenum">
              <a:rPr lang="en-US" smtClean="0"/>
              <a:t>‹#›</a:t>
            </a:fld>
            <a:endParaRPr lang="en-US"/>
          </a:p>
        </p:txBody>
      </p:sp>
    </p:spTree>
    <p:extLst>
      <p:ext uri="{BB962C8B-B14F-4D97-AF65-F5344CB8AC3E}">
        <p14:creationId xmlns:p14="http://schemas.microsoft.com/office/powerpoint/2010/main" val="3820622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A5EE-D5FE-4DA7-8EBF-F800DF477C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1637B3-23FC-4255-BB27-FC2886EDA0A2}"/>
              </a:ext>
            </a:extLst>
          </p:cNvPr>
          <p:cNvSpPr>
            <a:spLocks noGrp="1"/>
          </p:cNvSpPr>
          <p:nvPr>
            <p:ph type="dt" sz="half" idx="10"/>
          </p:nvPr>
        </p:nvSpPr>
        <p:spPr/>
        <p:txBody>
          <a:bodyPr/>
          <a:lstStyle/>
          <a:p>
            <a:fld id="{8696E65B-19EA-4EB3-96CC-EEB8DD192B66}" type="datetimeFigureOut">
              <a:rPr lang="en-US" smtClean="0"/>
              <a:t>5/6/2020</a:t>
            </a:fld>
            <a:endParaRPr lang="en-US"/>
          </a:p>
        </p:txBody>
      </p:sp>
      <p:sp>
        <p:nvSpPr>
          <p:cNvPr id="4" name="Footer Placeholder 3">
            <a:extLst>
              <a:ext uri="{FF2B5EF4-FFF2-40B4-BE49-F238E27FC236}">
                <a16:creationId xmlns:a16="http://schemas.microsoft.com/office/drawing/2014/main" id="{1EF1933F-D9DE-40D4-A280-6B856DE24E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C8F55E-53C4-4DA5-B232-9C221CFF466B}"/>
              </a:ext>
            </a:extLst>
          </p:cNvPr>
          <p:cNvSpPr>
            <a:spLocks noGrp="1"/>
          </p:cNvSpPr>
          <p:nvPr>
            <p:ph type="sldNum" sz="quarter" idx="12"/>
          </p:nvPr>
        </p:nvSpPr>
        <p:spPr/>
        <p:txBody>
          <a:bodyPr/>
          <a:lstStyle/>
          <a:p>
            <a:fld id="{E2B3313F-43D9-4E1E-A5BE-BA478C784C62}" type="slidenum">
              <a:rPr lang="en-US" smtClean="0"/>
              <a:t>‹#›</a:t>
            </a:fld>
            <a:endParaRPr lang="en-US"/>
          </a:p>
        </p:txBody>
      </p:sp>
    </p:spTree>
    <p:extLst>
      <p:ext uri="{BB962C8B-B14F-4D97-AF65-F5344CB8AC3E}">
        <p14:creationId xmlns:p14="http://schemas.microsoft.com/office/powerpoint/2010/main" val="3456173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B41785-9F77-412B-B596-225E60D47472}"/>
              </a:ext>
            </a:extLst>
          </p:cNvPr>
          <p:cNvSpPr>
            <a:spLocks noGrp="1"/>
          </p:cNvSpPr>
          <p:nvPr>
            <p:ph type="dt" sz="half" idx="10"/>
          </p:nvPr>
        </p:nvSpPr>
        <p:spPr/>
        <p:txBody>
          <a:bodyPr/>
          <a:lstStyle/>
          <a:p>
            <a:fld id="{8696E65B-19EA-4EB3-96CC-EEB8DD192B66}" type="datetimeFigureOut">
              <a:rPr lang="en-US" smtClean="0"/>
              <a:t>5/6/2020</a:t>
            </a:fld>
            <a:endParaRPr lang="en-US"/>
          </a:p>
        </p:txBody>
      </p:sp>
      <p:sp>
        <p:nvSpPr>
          <p:cNvPr id="3" name="Footer Placeholder 2">
            <a:extLst>
              <a:ext uri="{FF2B5EF4-FFF2-40B4-BE49-F238E27FC236}">
                <a16:creationId xmlns:a16="http://schemas.microsoft.com/office/drawing/2014/main" id="{75B960FB-7E92-4998-9FFE-5CADC23270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CF80EA-9FAB-4BF8-BD4B-D029C902F68F}"/>
              </a:ext>
            </a:extLst>
          </p:cNvPr>
          <p:cNvSpPr>
            <a:spLocks noGrp="1"/>
          </p:cNvSpPr>
          <p:nvPr>
            <p:ph type="sldNum" sz="quarter" idx="12"/>
          </p:nvPr>
        </p:nvSpPr>
        <p:spPr/>
        <p:txBody>
          <a:bodyPr/>
          <a:lstStyle/>
          <a:p>
            <a:fld id="{E2B3313F-43D9-4E1E-A5BE-BA478C784C62}" type="slidenum">
              <a:rPr lang="en-US" smtClean="0"/>
              <a:t>‹#›</a:t>
            </a:fld>
            <a:endParaRPr lang="en-US"/>
          </a:p>
        </p:txBody>
      </p:sp>
    </p:spTree>
    <p:extLst>
      <p:ext uri="{BB962C8B-B14F-4D97-AF65-F5344CB8AC3E}">
        <p14:creationId xmlns:p14="http://schemas.microsoft.com/office/powerpoint/2010/main" val="3458682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EBDB6-9D61-414F-8205-6F17A0C76B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845469-1136-490B-84CF-109FCC7FD6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309711-9A1B-42C9-843D-B98B088526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501493-11AC-4833-A1E2-A66626E33551}"/>
              </a:ext>
            </a:extLst>
          </p:cNvPr>
          <p:cNvSpPr>
            <a:spLocks noGrp="1"/>
          </p:cNvSpPr>
          <p:nvPr>
            <p:ph type="dt" sz="half" idx="10"/>
          </p:nvPr>
        </p:nvSpPr>
        <p:spPr/>
        <p:txBody>
          <a:bodyPr/>
          <a:lstStyle/>
          <a:p>
            <a:fld id="{8696E65B-19EA-4EB3-96CC-EEB8DD192B66}" type="datetimeFigureOut">
              <a:rPr lang="en-US" smtClean="0"/>
              <a:t>5/6/2020</a:t>
            </a:fld>
            <a:endParaRPr lang="en-US"/>
          </a:p>
        </p:txBody>
      </p:sp>
      <p:sp>
        <p:nvSpPr>
          <p:cNvPr id="6" name="Footer Placeholder 5">
            <a:extLst>
              <a:ext uri="{FF2B5EF4-FFF2-40B4-BE49-F238E27FC236}">
                <a16:creationId xmlns:a16="http://schemas.microsoft.com/office/drawing/2014/main" id="{6173EB88-9180-4006-9560-35D797E81E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710512-BDCD-40CB-939B-21DE5EE8A5CB}"/>
              </a:ext>
            </a:extLst>
          </p:cNvPr>
          <p:cNvSpPr>
            <a:spLocks noGrp="1"/>
          </p:cNvSpPr>
          <p:nvPr>
            <p:ph type="sldNum" sz="quarter" idx="12"/>
          </p:nvPr>
        </p:nvSpPr>
        <p:spPr/>
        <p:txBody>
          <a:bodyPr/>
          <a:lstStyle/>
          <a:p>
            <a:fld id="{E2B3313F-43D9-4E1E-A5BE-BA478C784C62}" type="slidenum">
              <a:rPr lang="en-US" smtClean="0"/>
              <a:t>‹#›</a:t>
            </a:fld>
            <a:endParaRPr lang="en-US"/>
          </a:p>
        </p:txBody>
      </p:sp>
    </p:spTree>
    <p:extLst>
      <p:ext uri="{BB962C8B-B14F-4D97-AF65-F5344CB8AC3E}">
        <p14:creationId xmlns:p14="http://schemas.microsoft.com/office/powerpoint/2010/main" val="1539273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8283-1051-43B6-B6F7-901AF102D5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0C362-9F6F-4653-B4C4-9E8110F6BF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DB1D8B-6AE9-469F-A5DC-1B62797D9C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009C29-FA62-4B28-9902-8E0DC4D9DBA8}"/>
              </a:ext>
            </a:extLst>
          </p:cNvPr>
          <p:cNvSpPr>
            <a:spLocks noGrp="1"/>
          </p:cNvSpPr>
          <p:nvPr>
            <p:ph type="dt" sz="half" idx="10"/>
          </p:nvPr>
        </p:nvSpPr>
        <p:spPr/>
        <p:txBody>
          <a:bodyPr/>
          <a:lstStyle/>
          <a:p>
            <a:fld id="{8696E65B-19EA-4EB3-96CC-EEB8DD192B66}" type="datetimeFigureOut">
              <a:rPr lang="en-US" smtClean="0"/>
              <a:t>5/6/2020</a:t>
            </a:fld>
            <a:endParaRPr lang="en-US"/>
          </a:p>
        </p:txBody>
      </p:sp>
      <p:sp>
        <p:nvSpPr>
          <p:cNvPr id="6" name="Footer Placeholder 5">
            <a:extLst>
              <a:ext uri="{FF2B5EF4-FFF2-40B4-BE49-F238E27FC236}">
                <a16:creationId xmlns:a16="http://schemas.microsoft.com/office/drawing/2014/main" id="{DDD909CB-2D9E-4B0F-A328-989C5CBBED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0F0335-1217-4789-B441-5A54ECAA0FAA}"/>
              </a:ext>
            </a:extLst>
          </p:cNvPr>
          <p:cNvSpPr>
            <a:spLocks noGrp="1"/>
          </p:cNvSpPr>
          <p:nvPr>
            <p:ph type="sldNum" sz="quarter" idx="12"/>
          </p:nvPr>
        </p:nvSpPr>
        <p:spPr/>
        <p:txBody>
          <a:bodyPr/>
          <a:lstStyle/>
          <a:p>
            <a:fld id="{E2B3313F-43D9-4E1E-A5BE-BA478C784C62}" type="slidenum">
              <a:rPr lang="en-US" smtClean="0"/>
              <a:t>‹#›</a:t>
            </a:fld>
            <a:endParaRPr lang="en-US"/>
          </a:p>
        </p:txBody>
      </p:sp>
    </p:spTree>
    <p:extLst>
      <p:ext uri="{BB962C8B-B14F-4D97-AF65-F5344CB8AC3E}">
        <p14:creationId xmlns:p14="http://schemas.microsoft.com/office/powerpoint/2010/main" val="465880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426C8D-728E-4631-9C88-2E9272293C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3292337-E00C-48FA-956F-E4316D9253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a:extLst>
              <a:ext uri="{FF2B5EF4-FFF2-40B4-BE49-F238E27FC236}">
                <a16:creationId xmlns:a16="http://schemas.microsoft.com/office/drawing/2014/main" id="{053AB6D4-E345-4180-8457-4A8158A3DC68}"/>
              </a:ext>
            </a:extLst>
          </p:cNvPr>
          <p:cNvSpPr>
            <a:spLocks noGrp="1"/>
          </p:cNvSpPr>
          <p:nvPr>
            <p:ph type="dt" sz="half" idx="2"/>
          </p:nvPr>
        </p:nvSpPr>
        <p:spPr>
          <a:xfrm>
            <a:off x="838200" y="777954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6E65B-19EA-4EB3-96CC-EEB8DD192B66}" type="datetimeFigureOut">
              <a:rPr lang="en-US" smtClean="0"/>
              <a:t>5/6/2020</a:t>
            </a:fld>
            <a:endParaRPr lang="en-US"/>
          </a:p>
        </p:txBody>
      </p:sp>
      <p:sp>
        <p:nvSpPr>
          <p:cNvPr id="5" name="Footer Placeholder 4">
            <a:extLst>
              <a:ext uri="{FF2B5EF4-FFF2-40B4-BE49-F238E27FC236}">
                <a16:creationId xmlns:a16="http://schemas.microsoft.com/office/drawing/2014/main" id="{A07BFEDB-9759-4486-A188-ADE3B6AB58B2}"/>
              </a:ext>
            </a:extLst>
          </p:cNvPr>
          <p:cNvSpPr>
            <a:spLocks noGrp="1"/>
          </p:cNvSpPr>
          <p:nvPr>
            <p:ph type="ftr" sz="quarter" idx="3"/>
          </p:nvPr>
        </p:nvSpPr>
        <p:spPr>
          <a:xfrm>
            <a:off x="4038600" y="84137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D8E7065-AE9A-4701-8292-F3385DF244C2}"/>
              </a:ext>
            </a:extLst>
          </p:cNvPr>
          <p:cNvSpPr>
            <a:spLocks noGrp="1"/>
          </p:cNvSpPr>
          <p:nvPr>
            <p:ph type="sldNum" sz="quarter" idx="4"/>
          </p:nvPr>
        </p:nvSpPr>
        <p:spPr>
          <a:xfrm>
            <a:off x="8610600" y="7753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pic>
        <p:nvPicPr>
          <p:cNvPr id="8" name="Picture 7" descr="A close up of an umbrella&#10;&#10;Description automatically generated">
            <a:extLst>
              <a:ext uri="{FF2B5EF4-FFF2-40B4-BE49-F238E27FC236}">
                <a16:creationId xmlns:a16="http://schemas.microsoft.com/office/drawing/2014/main" id="{1AE8DD97-F412-44A5-9795-9933EEC9A1E8}"/>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43333" t="30741" r="41875" b="38518"/>
          <a:stretch/>
        </p:blipFill>
        <p:spPr>
          <a:xfrm>
            <a:off x="11125200" y="5688936"/>
            <a:ext cx="1016000" cy="1187718"/>
          </a:xfrm>
          <a:prstGeom prst="rect">
            <a:avLst/>
          </a:prstGeom>
        </p:spPr>
      </p:pic>
    </p:spTree>
    <p:extLst>
      <p:ext uri="{BB962C8B-B14F-4D97-AF65-F5344CB8AC3E}">
        <p14:creationId xmlns:p14="http://schemas.microsoft.com/office/powerpoint/2010/main" val="1824011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FA7D7-3567-4CA1-8CAC-FAEB0C9CB5FD}"/>
              </a:ext>
            </a:extLst>
          </p:cNvPr>
          <p:cNvSpPr>
            <a:spLocks noGrp="1"/>
          </p:cNvSpPr>
          <p:nvPr>
            <p:ph type="title"/>
          </p:nvPr>
        </p:nvSpPr>
        <p:spPr/>
        <p:txBody>
          <a:bodyPr>
            <a:normAutofit fontScale="90000"/>
          </a:bodyPr>
          <a:lstStyle/>
          <a:p>
            <a:br>
              <a:rPr lang="en-US" dirty="0"/>
            </a:br>
            <a:r>
              <a:rPr lang="en-US" dirty="0"/>
              <a:t>Flash Cards for Ace Bank</a:t>
            </a:r>
            <a:br>
              <a:rPr lang="en-US" dirty="0"/>
            </a:br>
            <a:endParaRPr lang="en-US" dirty="0"/>
          </a:p>
        </p:txBody>
      </p:sp>
      <p:sp>
        <p:nvSpPr>
          <p:cNvPr id="3" name="Content Placeholder 2">
            <a:extLst>
              <a:ext uri="{FF2B5EF4-FFF2-40B4-BE49-F238E27FC236}">
                <a16:creationId xmlns:a16="http://schemas.microsoft.com/office/drawing/2014/main" id="{4332B050-5FBE-4F61-B1F9-AC06EDF1548F}"/>
              </a:ext>
            </a:extLst>
          </p:cNvPr>
          <p:cNvSpPr>
            <a:spLocks noGrp="1"/>
          </p:cNvSpPr>
          <p:nvPr>
            <p:ph idx="1"/>
          </p:nvPr>
        </p:nvSpPr>
        <p:spPr/>
        <p:txBody>
          <a:bodyPr/>
          <a:lstStyle/>
          <a:p>
            <a:endParaRPr lang="en-US" dirty="0"/>
          </a:p>
          <a:p>
            <a:endParaRPr lang="en-US" dirty="0"/>
          </a:p>
          <a:p>
            <a:r>
              <a:rPr lang="en-US" sz="9600" dirty="0"/>
              <a:t>Health</a:t>
            </a:r>
          </a:p>
          <a:p>
            <a:endParaRPr lang="en-US" dirty="0"/>
          </a:p>
        </p:txBody>
      </p:sp>
    </p:spTree>
    <p:extLst>
      <p:ext uri="{BB962C8B-B14F-4D97-AF65-F5344CB8AC3E}">
        <p14:creationId xmlns:p14="http://schemas.microsoft.com/office/powerpoint/2010/main" val="267416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7358C-1D45-4BEF-AF27-DEFEEAE91A1E}"/>
              </a:ext>
            </a:extLst>
          </p:cNvPr>
          <p:cNvSpPr>
            <a:spLocks noGrp="1"/>
          </p:cNvSpPr>
          <p:nvPr>
            <p:ph type="title"/>
          </p:nvPr>
        </p:nvSpPr>
        <p:spPr/>
        <p:txBody>
          <a:bodyPr/>
          <a:lstStyle/>
          <a:p>
            <a:r>
              <a:rPr lang="en-US" dirty="0"/>
              <a:t>Hazard</a:t>
            </a:r>
          </a:p>
        </p:txBody>
      </p:sp>
      <p:sp>
        <p:nvSpPr>
          <p:cNvPr id="3" name="Content Placeholder 2">
            <a:extLst>
              <a:ext uri="{FF2B5EF4-FFF2-40B4-BE49-F238E27FC236}">
                <a16:creationId xmlns:a16="http://schemas.microsoft.com/office/drawing/2014/main" id="{1EDB7A97-11C3-4DCF-9A96-EE1DE3E695AB}"/>
              </a:ext>
            </a:extLst>
          </p:cNvPr>
          <p:cNvSpPr>
            <a:spLocks noGrp="1"/>
          </p:cNvSpPr>
          <p:nvPr>
            <p:ph idx="1"/>
          </p:nvPr>
        </p:nvSpPr>
        <p:spPr/>
        <p:txBody>
          <a:bodyPr/>
          <a:lstStyle/>
          <a:p>
            <a:endParaRPr lang="en-US" dirty="0"/>
          </a:p>
          <a:p>
            <a:r>
              <a:rPr lang="en-US" dirty="0"/>
              <a:t>Any factor that gives rise to a peril; making the situation more dangerous; increases the chance</a:t>
            </a:r>
          </a:p>
          <a:p>
            <a:endParaRPr lang="en-US" dirty="0"/>
          </a:p>
        </p:txBody>
      </p:sp>
    </p:spTree>
    <p:extLst>
      <p:ext uri="{BB962C8B-B14F-4D97-AF65-F5344CB8AC3E}">
        <p14:creationId xmlns:p14="http://schemas.microsoft.com/office/powerpoint/2010/main" val="3633476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4EE03-F2DB-432E-8821-F5CDD229B12D}"/>
              </a:ext>
            </a:extLst>
          </p:cNvPr>
          <p:cNvSpPr>
            <a:spLocks noGrp="1"/>
          </p:cNvSpPr>
          <p:nvPr>
            <p:ph type="title"/>
          </p:nvPr>
        </p:nvSpPr>
        <p:spPr/>
        <p:txBody>
          <a:bodyPr/>
          <a:lstStyle/>
          <a:p>
            <a:r>
              <a:rPr lang="en-US" dirty="0"/>
              <a:t>Assignment of benefits </a:t>
            </a:r>
          </a:p>
        </p:txBody>
      </p:sp>
      <p:sp>
        <p:nvSpPr>
          <p:cNvPr id="3" name="Content Placeholder 2">
            <a:extLst>
              <a:ext uri="{FF2B5EF4-FFF2-40B4-BE49-F238E27FC236}">
                <a16:creationId xmlns:a16="http://schemas.microsoft.com/office/drawing/2014/main" id="{A3D89438-14E2-4418-ACBD-4146549365D3}"/>
              </a:ext>
            </a:extLst>
          </p:cNvPr>
          <p:cNvSpPr>
            <a:spLocks noGrp="1"/>
          </p:cNvSpPr>
          <p:nvPr>
            <p:ph idx="1"/>
          </p:nvPr>
        </p:nvSpPr>
        <p:spPr/>
        <p:txBody>
          <a:bodyPr/>
          <a:lstStyle/>
          <a:p>
            <a:endParaRPr lang="en-US" dirty="0"/>
          </a:p>
          <a:p>
            <a:r>
              <a:rPr lang="en-US" dirty="0"/>
              <a:t>The policyowner allows a health care provider to bill the insurer and receive benefits on the policyowner’s behalf</a:t>
            </a:r>
          </a:p>
        </p:txBody>
      </p:sp>
    </p:spTree>
    <p:extLst>
      <p:ext uri="{BB962C8B-B14F-4D97-AF65-F5344CB8AC3E}">
        <p14:creationId xmlns:p14="http://schemas.microsoft.com/office/powerpoint/2010/main" val="12941649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0CBB8-1FE8-427A-8FE8-F7AFD1440161}"/>
              </a:ext>
            </a:extLst>
          </p:cNvPr>
          <p:cNvSpPr>
            <a:spLocks noGrp="1"/>
          </p:cNvSpPr>
          <p:nvPr>
            <p:ph type="title"/>
          </p:nvPr>
        </p:nvSpPr>
        <p:spPr/>
        <p:txBody>
          <a:bodyPr/>
          <a:lstStyle/>
          <a:p>
            <a:r>
              <a:rPr lang="en-US" dirty="0"/>
              <a:t>Change of occupation provision </a:t>
            </a:r>
          </a:p>
        </p:txBody>
      </p:sp>
      <p:sp>
        <p:nvSpPr>
          <p:cNvPr id="3" name="Content Placeholder 2">
            <a:extLst>
              <a:ext uri="{FF2B5EF4-FFF2-40B4-BE49-F238E27FC236}">
                <a16:creationId xmlns:a16="http://schemas.microsoft.com/office/drawing/2014/main" id="{AA95CDC5-83EC-4D2E-A8BA-13ECFA24E545}"/>
              </a:ext>
            </a:extLst>
          </p:cNvPr>
          <p:cNvSpPr>
            <a:spLocks noGrp="1"/>
          </p:cNvSpPr>
          <p:nvPr>
            <p:ph idx="1"/>
          </p:nvPr>
        </p:nvSpPr>
        <p:spPr/>
        <p:txBody>
          <a:bodyPr/>
          <a:lstStyle/>
          <a:p>
            <a:endParaRPr lang="en-US" dirty="0"/>
          </a:p>
          <a:p>
            <a:r>
              <a:rPr lang="en-US" dirty="0"/>
              <a:t>This provision is found in health insurance stating if the insured changes to a more hazardous occupation, benefits are reduced; if changing to a less hazardous occupation, premiums are reduced (benefits are adjusted)</a:t>
            </a:r>
          </a:p>
        </p:txBody>
      </p:sp>
    </p:spTree>
    <p:extLst>
      <p:ext uri="{BB962C8B-B14F-4D97-AF65-F5344CB8AC3E}">
        <p14:creationId xmlns:p14="http://schemas.microsoft.com/office/powerpoint/2010/main" val="16336808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4AD0-A1A9-4794-9FD5-442FE6A1D7A4}"/>
              </a:ext>
            </a:extLst>
          </p:cNvPr>
          <p:cNvSpPr>
            <a:spLocks noGrp="1"/>
          </p:cNvSpPr>
          <p:nvPr>
            <p:ph type="title"/>
          </p:nvPr>
        </p:nvSpPr>
        <p:spPr/>
        <p:txBody>
          <a:bodyPr/>
          <a:lstStyle/>
          <a:p>
            <a:r>
              <a:rPr lang="en-US" dirty="0"/>
              <a:t>Hospital expense insurance </a:t>
            </a:r>
          </a:p>
        </p:txBody>
      </p:sp>
      <p:sp>
        <p:nvSpPr>
          <p:cNvPr id="3" name="Content Placeholder 2">
            <a:extLst>
              <a:ext uri="{FF2B5EF4-FFF2-40B4-BE49-F238E27FC236}">
                <a16:creationId xmlns:a16="http://schemas.microsoft.com/office/drawing/2014/main" id="{4C5B99B2-1F36-48BD-86EB-D2E23317655C}"/>
              </a:ext>
            </a:extLst>
          </p:cNvPr>
          <p:cNvSpPr>
            <a:spLocks noGrp="1"/>
          </p:cNvSpPr>
          <p:nvPr>
            <p:ph idx="1"/>
          </p:nvPr>
        </p:nvSpPr>
        <p:spPr/>
        <p:txBody>
          <a:bodyPr/>
          <a:lstStyle/>
          <a:p>
            <a:endParaRPr lang="en-US" dirty="0"/>
          </a:p>
          <a:p>
            <a:r>
              <a:rPr lang="en-US" dirty="0"/>
              <a:t> Coverage for hospital room and board as well as other expenses.  Often subject to daily and maximum limits</a:t>
            </a:r>
          </a:p>
        </p:txBody>
      </p:sp>
    </p:spTree>
    <p:extLst>
      <p:ext uri="{BB962C8B-B14F-4D97-AF65-F5344CB8AC3E}">
        <p14:creationId xmlns:p14="http://schemas.microsoft.com/office/powerpoint/2010/main" val="28326595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366F-F770-4EDC-91CD-47C21EDB1999}"/>
              </a:ext>
            </a:extLst>
          </p:cNvPr>
          <p:cNvSpPr>
            <a:spLocks noGrp="1"/>
          </p:cNvSpPr>
          <p:nvPr>
            <p:ph type="title"/>
          </p:nvPr>
        </p:nvSpPr>
        <p:spPr/>
        <p:txBody>
          <a:bodyPr/>
          <a:lstStyle/>
          <a:p>
            <a:r>
              <a:rPr lang="en-US" dirty="0"/>
              <a:t>Impairment rider </a:t>
            </a:r>
          </a:p>
        </p:txBody>
      </p:sp>
      <p:sp>
        <p:nvSpPr>
          <p:cNvPr id="3" name="Content Placeholder 2">
            <a:extLst>
              <a:ext uri="{FF2B5EF4-FFF2-40B4-BE49-F238E27FC236}">
                <a16:creationId xmlns:a16="http://schemas.microsoft.com/office/drawing/2014/main" id="{2EF47CEB-B1F6-4FCF-A966-B37931EA0566}"/>
              </a:ext>
            </a:extLst>
          </p:cNvPr>
          <p:cNvSpPr>
            <a:spLocks noGrp="1"/>
          </p:cNvSpPr>
          <p:nvPr>
            <p:ph idx="1"/>
          </p:nvPr>
        </p:nvSpPr>
        <p:spPr/>
        <p:txBody>
          <a:bodyPr/>
          <a:lstStyle/>
          <a:p>
            <a:endParaRPr lang="en-US" dirty="0"/>
          </a:p>
          <a:p>
            <a:r>
              <a:rPr lang="en-US" dirty="0"/>
              <a:t>Excludes coverage for a specific ailment or condition that otherwise would be covered (e.g., previous back injury)</a:t>
            </a:r>
          </a:p>
        </p:txBody>
      </p:sp>
    </p:spTree>
    <p:extLst>
      <p:ext uri="{BB962C8B-B14F-4D97-AF65-F5344CB8AC3E}">
        <p14:creationId xmlns:p14="http://schemas.microsoft.com/office/powerpoint/2010/main" val="1596568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44F8-89AE-4413-A49C-AE78E71E2C0C}"/>
              </a:ext>
            </a:extLst>
          </p:cNvPr>
          <p:cNvSpPr>
            <a:spLocks noGrp="1"/>
          </p:cNvSpPr>
          <p:nvPr>
            <p:ph type="title"/>
          </p:nvPr>
        </p:nvSpPr>
        <p:spPr/>
        <p:txBody>
          <a:bodyPr/>
          <a:lstStyle/>
          <a:p>
            <a:r>
              <a:rPr lang="en-US" dirty="0"/>
              <a:t>Disability income insurance </a:t>
            </a:r>
          </a:p>
        </p:txBody>
      </p:sp>
      <p:sp>
        <p:nvSpPr>
          <p:cNvPr id="3" name="Content Placeholder 2">
            <a:extLst>
              <a:ext uri="{FF2B5EF4-FFF2-40B4-BE49-F238E27FC236}">
                <a16:creationId xmlns:a16="http://schemas.microsoft.com/office/drawing/2014/main" id="{E82A8C20-483C-4346-9EB6-62E6A83B1A17}"/>
              </a:ext>
            </a:extLst>
          </p:cNvPr>
          <p:cNvSpPr>
            <a:spLocks noGrp="1"/>
          </p:cNvSpPr>
          <p:nvPr>
            <p:ph idx="1"/>
          </p:nvPr>
        </p:nvSpPr>
        <p:spPr/>
        <p:txBody>
          <a:bodyPr/>
          <a:lstStyle/>
          <a:p>
            <a:endParaRPr lang="en-US" dirty="0"/>
          </a:p>
          <a:p>
            <a:r>
              <a:rPr lang="en-US" dirty="0"/>
              <a:t>Provides for the monthly payment of a portion of the insured’s income should the insured become disabled</a:t>
            </a:r>
          </a:p>
          <a:p>
            <a:endParaRPr lang="en-US" dirty="0"/>
          </a:p>
        </p:txBody>
      </p:sp>
    </p:spTree>
    <p:extLst>
      <p:ext uri="{BB962C8B-B14F-4D97-AF65-F5344CB8AC3E}">
        <p14:creationId xmlns:p14="http://schemas.microsoft.com/office/powerpoint/2010/main" val="1454899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BDBE8-5FD4-46C6-8B51-6FB718457536}"/>
              </a:ext>
            </a:extLst>
          </p:cNvPr>
          <p:cNvSpPr>
            <a:spLocks noGrp="1"/>
          </p:cNvSpPr>
          <p:nvPr>
            <p:ph type="title"/>
          </p:nvPr>
        </p:nvSpPr>
        <p:spPr/>
        <p:txBody>
          <a:bodyPr/>
          <a:lstStyle/>
          <a:p>
            <a:r>
              <a:rPr lang="en-US" dirty="0"/>
              <a:t>Elimination period </a:t>
            </a:r>
          </a:p>
        </p:txBody>
      </p:sp>
      <p:sp>
        <p:nvSpPr>
          <p:cNvPr id="3" name="Content Placeholder 2">
            <a:extLst>
              <a:ext uri="{FF2B5EF4-FFF2-40B4-BE49-F238E27FC236}">
                <a16:creationId xmlns:a16="http://schemas.microsoft.com/office/drawing/2014/main" id="{40B497CD-A393-40D3-9D27-983C47F58CE9}"/>
              </a:ext>
            </a:extLst>
          </p:cNvPr>
          <p:cNvSpPr>
            <a:spLocks noGrp="1"/>
          </p:cNvSpPr>
          <p:nvPr>
            <p:ph idx="1"/>
          </p:nvPr>
        </p:nvSpPr>
        <p:spPr/>
        <p:txBody>
          <a:bodyPr/>
          <a:lstStyle/>
          <a:p>
            <a:endParaRPr lang="en-US" dirty="0"/>
          </a:p>
          <a:p>
            <a:r>
              <a:rPr lang="en-US" dirty="0"/>
              <a:t>The period of time an insured must wait before receiving benefits from a disability income policy or a long-term care policy.  This is a deductible of time as opposed to an amount of money</a:t>
            </a:r>
          </a:p>
          <a:p>
            <a:endParaRPr lang="en-US" dirty="0"/>
          </a:p>
        </p:txBody>
      </p:sp>
    </p:spTree>
    <p:extLst>
      <p:ext uri="{BB962C8B-B14F-4D97-AF65-F5344CB8AC3E}">
        <p14:creationId xmlns:p14="http://schemas.microsoft.com/office/powerpoint/2010/main" val="16347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73C7-D6AA-4E12-88F5-7DC0FD0F8599}"/>
              </a:ext>
            </a:extLst>
          </p:cNvPr>
          <p:cNvSpPr>
            <a:spLocks noGrp="1"/>
          </p:cNvSpPr>
          <p:nvPr>
            <p:ph type="title"/>
          </p:nvPr>
        </p:nvSpPr>
        <p:spPr/>
        <p:txBody>
          <a:bodyPr/>
          <a:lstStyle/>
          <a:p>
            <a:r>
              <a:rPr lang="en-US" dirty="0"/>
              <a:t>Presumptive disability benefit</a:t>
            </a:r>
          </a:p>
        </p:txBody>
      </p:sp>
      <p:sp>
        <p:nvSpPr>
          <p:cNvPr id="3" name="Content Placeholder 2">
            <a:extLst>
              <a:ext uri="{FF2B5EF4-FFF2-40B4-BE49-F238E27FC236}">
                <a16:creationId xmlns:a16="http://schemas.microsoft.com/office/drawing/2014/main" id="{2EAAE023-4829-4D09-9AB1-004F9AD6E131}"/>
              </a:ext>
            </a:extLst>
          </p:cNvPr>
          <p:cNvSpPr>
            <a:spLocks noGrp="1"/>
          </p:cNvSpPr>
          <p:nvPr>
            <p:ph idx="1"/>
          </p:nvPr>
        </p:nvSpPr>
        <p:spPr/>
        <p:txBody>
          <a:bodyPr/>
          <a:lstStyle/>
          <a:p>
            <a:endParaRPr lang="en-US" dirty="0"/>
          </a:p>
          <a:p>
            <a:r>
              <a:rPr lang="en-US" dirty="0"/>
              <a:t>Regardless if the insured is able to work, he is eligible for full disability benefits if he has complete loss of speech, hearing, vision or the loss of use of two or more limbs</a:t>
            </a:r>
          </a:p>
          <a:p>
            <a:endParaRPr lang="en-US" dirty="0"/>
          </a:p>
        </p:txBody>
      </p:sp>
    </p:spTree>
    <p:extLst>
      <p:ext uri="{BB962C8B-B14F-4D97-AF65-F5344CB8AC3E}">
        <p14:creationId xmlns:p14="http://schemas.microsoft.com/office/powerpoint/2010/main" val="1376833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323C9-42CB-488D-BA8F-372749FA90DB}"/>
              </a:ext>
            </a:extLst>
          </p:cNvPr>
          <p:cNvSpPr>
            <a:spLocks noGrp="1"/>
          </p:cNvSpPr>
          <p:nvPr>
            <p:ph type="title"/>
          </p:nvPr>
        </p:nvSpPr>
        <p:spPr/>
        <p:txBody>
          <a:bodyPr/>
          <a:lstStyle/>
          <a:p>
            <a:r>
              <a:rPr lang="en-US" dirty="0"/>
              <a:t>Noncancelable renewal provision </a:t>
            </a:r>
          </a:p>
        </p:txBody>
      </p:sp>
      <p:sp>
        <p:nvSpPr>
          <p:cNvPr id="3" name="Content Placeholder 2">
            <a:extLst>
              <a:ext uri="{FF2B5EF4-FFF2-40B4-BE49-F238E27FC236}">
                <a16:creationId xmlns:a16="http://schemas.microsoft.com/office/drawing/2014/main" id="{771F3D68-E29F-48DB-9E38-474973ADB9DC}"/>
              </a:ext>
            </a:extLst>
          </p:cNvPr>
          <p:cNvSpPr>
            <a:spLocks noGrp="1"/>
          </p:cNvSpPr>
          <p:nvPr>
            <p:ph idx="1"/>
          </p:nvPr>
        </p:nvSpPr>
        <p:spPr/>
        <p:txBody>
          <a:bodyPr/>
          <a:lstStyle/>
          <a:p>
            <a:endParaRPr lang="en-US" dirty="0"/>
          </a:p>
          <a:p>
            <a:r>
              <a:rPr lang="en-US" dirty="0"/>
              <a:t>The renewal provision is most favorable to the insured as the insurer cannot cancel coverage (except for nonpayment of premium) nor increase the premium</a:t>
            </a:r>
          </a:p>
          <a:p>
            <a:endParaRPr lang="en-US" dirty="0"/>
          </a:p>
        </p:txBody>
      </p:sp>
    </p:spTree>
    <p:extLst>
      <p:ext uri="{BB962C8B-B14F-4D97-AF65-F5344CB8AC3E}">
        <p14:creationId xmlns:p14="http://schemas.microsoft.com/office/powerpoint/2010/main" val="873658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8EBA-0114-466D-8DB2-9C6A80EEE52E}"/>
              </a:ext>
            </a:extLst>
          </p:cNvPr>
          <p:cNvSpPr>
            <a:spLocks noGrp="1"/>
          </p:cNvSpPr>
          <p:nvPr>
            <p:ph type="title"/>
          </p:nvPr>
        </p:nvSpPr>
        <p:spPr/>
        <p:txBody>
          <a:bodyPr/>
          <a:lstStyle/>
          <a:p>
            <a:r>
              <a:rPr lang="en-US" dirty="0"/>
              <a:t>Nonscheduled plan </a:t>
            </a:r>
          </a:p>
        </p:txBody>
      </p:sp>
      <p:sp>
        <p:nvSpPr>
          <p:cNvPr id="3" name="Content Placeholder 2">
            <a:extLst>
              <a:ext uri="{FF2B5EF4-FFF2-40B4-BE49-F238E27FC236}">
                <a16:creationId xmlns:a16="http://schemas.microsoft.com/office/drawing/2014/main" id="{224C51CF-E08B-4CE7-9B39-D800DFE07896}"/>
              </a:ext>
            </a:extLst>
          </p:cNvPr>
          <p:cNvSpPr>
            <a:spLocks noGrp="1"/>
          </p:cNvSpPr>
          <p:nvPr>
            <p:ph idx="1"/>
          </p:nvPr>
        </p:nvSpPr>
        <p:spPr/>
        <p:txBody>
          <a:bodyPr/>
          <a:lstStyle/>
          <a:p>
            <a:endParaRPr lang="en-US" dirty="0"/>
          </a:p>
          <a:p>
            <a:r>
              <a:rPr lang="en-US" dirty="0"/>
              <a:t>Pays on the basis of what is considered usual, customary, and reasonable (UCR) in a certain geographic area and based on amount physician in area usually charge for same or similar procedures</a:t>
            </a:r>
          </a:p>
          <a:p>
            <a:endParaRPr lang="en-US" dirty="0"/>
          </a:p>
        </p:txBody>
      </p:sp>
    </p:spTree>
    <p:extLst>
      <p:ext uri="{BB962C8B-B14F-4D97-AF65-F5344CB8AC3E}">
        <p14:creationId xmlns:p14="http://schemas.microsoft.com/office/powerpoint/2010/main" val="1047201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0007E-75B2-4DC2-8CD1-CFD672CA6B99}"/>
              </a:ext>
            </a:extLst>
          </p:cNvPr>
          <p:cNvSpPr>
            <a:spLocks noGrp="1"/>
          </p:cNvSpPr>
          <p:nvPr>
            <p:ph type="title"/>
          </p:nvPr>
        </p:nvSpPr>
        <p:spPr/>
        <p:txBody>
          <a:bodyPr/>
          <a:lstStyle/>
          <a:p>
            <a:r>
              <a:rPr lang="en-US" dirty="0"/>
              <a:t>Offer </a:t>
            </a:r>
          </a:p>
        </p:txBody>
      </p:sp>
      <p:sp>
        <p:nvSpPr>
          <p:cNvPr id="3" name="Content Placeholder 2">
            <a:extLst>
              <a:ext uri="{FF2B5EF4-FFF2-40B4-BE49-F238E27FC236}">
                <a16:creationId xmlns:a16="http://schemas.microsoft.com/office/drawing/2014/main" id="{890D1599-D166-4092-9B9B-C41ABE6348DF}"/>
              </a:ext>
            </a:extLst>
          </p:cNvPr>
          <p:cNvSpPr>
            <a:spLocks noGrp="1"/>
          </p:cNvSpPr>
          <p:nvPr>
            <p:ph idx="1"/>
          </p:nvPr>
        </p:nvSpPr>
        <p:spPr/>
        <p:txBody>
          <a:bodyPr/>
          <a:lstStyle/>
          <a:p>
            <a:endParaRPr lang="en-US" dirty="0"/>
          </a:p>
          <a:p>
            <a:r>
              <a:rPr lang="en-US" dirty="0"/>
              <a:t>This element of a contract is either made by the applicant (when an application is completed, and premium is submitted) or is made by the insurance company (when no premium is submitted with the application)</a:t>
            </a:r>
          </a:p>
          <a:p>
            <a:endParaRPr lang="en-US" dirty="0"/>
          </a:p>
        </p:txBody>
      </p:sp>
    </p:spTree>
    <p:extLst>
      <p:ext uri="{BB962C8B-B14F-4D97-AF65-F5344CB8AC3E}">
        <p14:creationId xmlns:p14="http://schemas.microsoft.com/office/powerpoint/2010/main" val="1282107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3617-8C96-44D8-97C2-52E3A2B76CDB}"/>
              </a:ext>
            </a:extLst>
          </p:cNvPr>
          <p:cNvSpPr>
            <a:spLocks noGrp="1"/>
          </p:cNvSpPr>
          <p:nvPr>
            <p:ph type="title"/>
          </p:nvPr>
        </p:nvSpPr>
        <p:spPr/>
        <p:txBody>
          <a:bodyPr/>
          <a:lstStyle/>
          <a:p>
            <a:r>
              <a:rPr lang="en-US" dirty="0"/>
              <a:t>Own occupation </a:t>
            </a:r>
          </a:p>
        </p:txBody>
      </p:sp>
      <p:sp>
        <p:nvSpPr>
          <p:cNvPr id="3" name="Content Placeholder 2">
            <a:extLst>
              <a:ext uri="{FF2B5EF4-FFF2-40B4-BE49-F238E27FC236}">
                <a16:creationId xmlns:a16="http://schemas.microsoft.com/office/drawing/2014/main" id="{2B8424FE-4DE1-4A4F-B3E3-3B75745AC1F4}"/>
              </a:ext>
            </a:extLst>
          </p:cNvPr>
          <p:cNvSpPr>
            <a:spLocks noGrp="1"/>
          </p:cNvSpPr>
          <p:nvPr>
            <p:ph idx="1"/>
          </p:nvPr>
        </p:nvSpPr>
        <p:spPr/>
        <p:txBody>
          <a:bodyPr/>
          <a:lstStyle/>
          <a:p>
            <a:endParaRPr lang="en-US" dirty="0"/>
          </a:p>
          <a:p>
            <a:r>
              <a:rPr lang="en-US" dirty="0"/>
              <a:t>A definition of total disability.  The insured must be unable to work at his own occupation.  It is easier for the insured to receive benefits under policies using this definition</a:t>
            </a:r>
          </a:p>
          <a:p>
            <a:endParaRPr lang="en-US" dirty="0"/>
          </a:p>
        </p:txBody>
      </p:sp>
    </p:spTree>
    <p:extLst>
      <p:ext uri="{BB962C8B-B14F-4D97-AF65-F5344CB8AC3E}">
        <p14:creationId xmlns:p14="http://schemas.microsoft.com/office/powerpoint/2010/main" val="4251367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DCFD8-8076-4BCC-B123-447F78665ACA}"/>
              </a:ext>
            </a:extLst>
          </p:cNvPr>
          <p:cNvSpPr>
            <a:spLocks noGrp="1"/>
          </p:cNvSpPr>
          <p:nvPr>
            <p:ph type="title"/>
          </p:nvPr>
        </p:nvSpPr>
        <p:spPr/>
        <p:txBody>
          <a:bodyPr/>
          <a:lstStyle/>
          <a:p>
            <a:r>
              <a:rPr lang="en-US" dirty="0"/>
              <a:t>Nondisabling injury </a:t>
            </a:r>
          </a:p>
        </p:txBody>
      </p:sp>
      <p:sp>
        <p:nvSpPr>
          <p:cNvPr id="3" name="Content Placeholder 2">
            <a:extLst>
              <a:ext uri="{FF2B5EF4-FFF2-40B4-BE49-F238E27FC236}">
                <a16:creationId xmlns:a16="http://schemas.microsoft.com/office/drawing/2014/main" id="{421AAD63-C365-4245-918F-D49840E3108E}"/>
              </a:ext>
            </a:extLst>
          </p:cNvPr>
          <p:cNvSpPr>
            <a:spLocks noGrp="1"/>
          </p:cNvSpPr>
          <p:nvPr>
            <p:ph idx="1"/>
          </p:nvPr>
        </p:nvSpPr>
        <p:spPr/>
        <p:txBody>
          <a:bodyPr/>
          <a:lstStyle/>
          <a:p>
            <a:endParaRPr lang="en-US" dirty="0"/>
          </a:p>
          <a:p>
            <a:r>
              <a:rPr lang="en-US" dirty="0"/>
              <a:t>Requires medical care, but does not result in loss of time from work</a:t>
            </a:r>
          </a:p>
        </p:txBody>
      </p:sp>
    </p:spTree>
    <p:extLst>
      <p:ext uri="{BB962C8B-B14F-4D97-AF65-F5344CB8AC3E}">
        <p14:creationId xmlns:p14="http://schemas.microsoft.com/office/powerpoint/2010/main" val="1684987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DDC53-F307-414B-BFBF-66C8F6FBB5C5}"/>
              </a:ext>
            </a:extLst>
          </p:cNvPr>
          <p:cNvSpPr>
            <a:spLocks noGrp="1"/>
          </p:cNvSpPr>
          <p:nvPr>
            <p:ph type="title"/>
          </p:nvPr>
        </p:nvSpPr>
        <p:spPr/>
        <p:txBody>
          <a:bodyPr/>
          <a:lstStyle/>
          <a:p>
            <a:r>
              <a:rPr lang="en-US" dirty="0"/>
              <a:t>Notice of claims provision </a:t>
            </a:r>
          </a:p>
        </p:txBody>
      </p:sp>
      <p:sp>
        <p:nvSpPr>
          <p:cNvPr id="3" name="Content Placeholder 2">
            <a:extLst>
              <a:ext uri="{FF2B5EF4-FFF2-40B4-BE49-F238E27FC236}">
                <a16:creationId xmlns:a16="http://schemas.microsoft.com/office/drawing/2014/main" id="{8AABB91F-07DA-47B8-86BF-8238E0D7B51E}"/>
              </a:ext>
            </a:extLst>
          </p:cNvPr>
          <p:cNvSpPr>
            <a:spLocks noGrp="1"/>
          </p:cNvSpPr>
          <p:nvPr>
            <p:ph idx="1"/>
          </p:nvPr>
        </p:nvSpPr>
        <p:spPr/>
        <p:txBody>
          <a:bodyPr/>
          <a:lstStyle/>
          <a:p>
            <a:endParaRPr lang="en-US" dirty="0"/>
          </a:p>
          <a:p>
            <a:r>
              <a:rPr lang="en-US" dirty="0"/>
              <a:t>Mandatory NAIC provision that describes the insured’ obligation to provide notification of loss to the insurer within a reasonable period of time</a:t>
            </a:r>
          </a:p>
          <a:p>
            <a:endParaRPr lang="en-US" dirty="0"/>
          </a:p>
        </p:txBody>
      </p:sp>
    </p:spTree>
    <p:extLst>
      <p:ext uri="{BB962C8B-B14F-4D97-AF65-F5344CB8AC3E}">
        <p14:creationId xmlns:p14="http://schemas.microsoft.com/office/powerpoint/2010/main" val="100166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1F361-2D85-4BE8-9564-7C61EF0BA20D}"/>
              </a:ext>
            </a:extLst>
          </p:cNvPr>
          <p:cNvSpPr>
            <a:spLocks noGrp="1"/>
          </p:cNvSpPr>
          <p:nvPr>
            <p:ph type="title"/>
          </p:nvPr>
        </p:nvSpPr>
        <p:spPr/>
        <p:txBody>
          <a:bodyPr/>
          <a:lstStyle/>
          <a:p>
            <a:r>
              <a:rPr lang="en-US" dirty="0"/>
              <a:t>Health Maintenance Organization (HMO) </a:t>
            </a:r>
          </a:p>
        </p:txBody>
      </p:sp>
      <p:sp>
        <p:nvSpPr>
          <p:cNvPr id="3" name="Content Placeholder 2">
            <a:extLst>
              <a:ext uri="{FF2B5EF4-FFF2-40B4-BE49-F238E27FC236}">
                <a16:creationId xmlns:a16="http://schemas.microsoft.com/office/drawing/2014/main" id="{AAFCA741-0DC7-4112-A931-91638A4B1BBA}"/>
              </a:ext>
            </a:extLst>
          </p:cNvPr>
          <p:cNvSpPr>
            <a:spLocks noGrp="1"/>
          </p:cNvSpPr>
          <p:nvPr>
            <p:ph idx="1"/>
          </p:nvPr>
        </p:nvSpPr>
        <p:spPr/>
        <p:txBody>
          <a:bodyPr/>
          <a:lstStyle/>
          <a:p>
            <a:endParaRPr lang="en-US" dirty="0"/>
          </a:p>
          <a:p>
            <a:r>
              <a:rPr lang="en-US" dirty="0"/>
              <a:t>Health care management stressing preventive health care, early diagnosis, and treatment on an out basis.  Persons generally enroll voluntarily by paying fixing a fixed fee periodically</a:t>
            </a:r>
          </a:p>
          <a:p>
            <a:endParaRPr lang="en-US" dirty="0"/>
          </a:p>
        </p:txBody>
      </p:sp>
    </p:spTree>
    <p:extLst>
      <p:ext uri="{BB962C8B-B14F-4D97-AF65-F5344CB8AC3E}">
        <p14:creationId xmlns:p14="http://schemas.microsoft.com/office/powerpoint/2010/main" val="3710340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ADDD6-EA58-4AFD-A2E7-F6B906F45214}"/>
              </a:ext>
            </a:extLst>
          </p:cNvPr>
          <p:cNvSpPr>
            <a:spLocks noGrp="1"/>
          </p:cNvSpPr>
          <p:nvPr>
            <p:ph type="title"/>
          </p:nvPr>
        </p:nvSpPr>
        <p:spPr/>
        <p:txBody>
          <a:bodyPr/>
          <a:lstStyle/>
          <a:p>
            <a:r>
              <a:rPr lang="en-US" dirty="0"/>
              <a:t>Partial disability </a:t>
            </a:r>
          </a:p>
        </p:txBody>
      </p:sp>
      <p:sp>
        <p:nvSpPr>
          <p:cNvPr id="3" name="Content Placeholder 2">
            <a:extLst>
              <a:ext uri="{FF2B5EF4-FFF2-40B4-BE49-F238E27FC236}">
                <a16:creationId xmlns:a16="http://schemas.microsoft.com/office/drawing/2014/main" id="{CDC43473-0CB1-494E-88A1-412C0D0E97B7}"/>
              </a:ext>
            </a:extLst>
          </p:cNvPr>
          <p:cNvSpPr>
            <a:spLocks noGrp="1"/>
          </p:cNvSpPr>
          <p:nvPr>
            <p:ph idx="1"/>
          </p:nvPr>
        </p:nvSpPr>
        <p:spPr/>
        <p:txBody>
          <a:bodyPr/>
          <a:lstStyle/>
          <a:p>
            <a:endParaRPr lang="en-US" dirty="0"/>
          </a:p>
          <a:p>
            <a:r>
              <a:rPr lang="en-US" dirty="0"/>
              <a:t>Illness or injury preventing insured from performing at least one or more, but not all, of the insured’s occupational duties</a:t>
            </a:r>
          </a:p>
        </p:txBody>
      </p:sp>
    </p:spTree>
    <p:extLst>
      <p:ext uri="{BB962C8B-B14F-4D97-AF65-F5344CB8AC3E}">
        <p14:creationId xmlns:p14="http://schemas.microsoft.com/office/powerpoint/2010/main" val="3371045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C5233-CEC1-48DE-BB05-DFB36230A3D5}"/>
              </a:ext>
            </a:extLst>
          </p:cNvPr>
          <p:cNvSpPr>
            <a:spLocks noGrp="1"/>
          </p:cNvSpPr>
          <p:nvPr>
            <p:ph type="title"/>
          </p:nvPr>
        </p:nvSpPr>
        <p:spPr/>
        <p:txBody>
          <a:bodyPr/>
          <a:lstStyle/>
          <a:p>
            <a:r>
              <a:rPr lang="en-US" dirty="0"/>
              <a:t>Open-panel HMO </a:t>
            </a:r>
          </a:p>
        </p:txBody>
      </p:sp>
      <p:sp>
        <p:nvSpPr>
          <p:cNvPr id="3" name="Content Placeholder 2">
            <a:extLst>
              <a:ext uri="{FF2B5EF4-FFF2-40B4-BE49-F238E27FC236}">
                <a16:creationId xmlns:a16="http://schemas.microsoft.com/office/drawing/2014/main" id="{1B6071BC-FC08-4218-BD73-12D1190B05A4}"/>
              </a:ext>
            </a:extLst>
          </p:cNvPr>
          <p:cNvSpPr>
            <a:spLocks noGrp="1"/>
          </p:cNvSpPr>
          <p:nvPr>
            <p:ph idx="1"/>
          </p:nvPr>
        </p:nvSpPr>
        <p:spPr/>
        <p:txBody>
          <a:bodyPr/>
          <a:lstStyle/>
          <a:p>
            <a:endParaRPr lang="en-US" dirty="0"/>
          </a:p>
          <a:p>
            <a:r>
              <a:rPr lang="en-US" dirty="0"/>
              <a:t>A network of physicians who work out of their own offices and participate in the HMO on a part-time basis</a:t>
            </a:r>
          </a:p>
        </p:txBody>
      </p:sp>
    </p:spTree>
    <p:extLst>
      <p:ext uri="{BB962C8B-B14F-4D97-AF65-F5344CB8AC3E}">
        <p14:creationId xmlns:p14="http://schemas.microsoft.com/office/powerpoint/2010/main" val="2292333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2EDF3-1AD5-42FC-B9CF-080036C78BC4}"/>
              </a:ext>
            </a:extLst>
          </p:cNvPr>
          <p:cNvSpPr>
            <a:spLocks noGrp="1"/>
          </p:cNvSpPr>
          <p:nvPr>
            <p:ph type="title"/>
          </p:nvPr>
        </p:nvSpPr>
        <p:spPr/>
        <p:txBody>
          <a:bodyPr/>
          <a:lstStyle/>
          <a:p>
            <a:r>
              <a:rPr lang="en-US" dirty="0"/>
              <a:t>Medicare Part A </a:t>
            </a:r>
          </a:p>
        </p:txBody>
      </p:sp>
      <p:sp>
        <p:nvSpPr>
          <p:cNvPr id="3" name="Content Placeholder 2">
            <a:extLst>
              <a:ext uri="{FF2B5EF4-FFF2-40B4-BE49-F238E27FC236}">
                <a16:creationId xmlns:a16="http://schemas.microsoft.com/office/drawing/2014/main" id="{AFDDFC59-01C8-4B7C-B99B-0E2DAE022FC4}"/>
              </a:ext>
            </a:extLst>
          </p:cNvPr>
          <p:cNvSpPr>
            <a:spLocks noGrp="1"/>
          </p:cNvSpPr>
          <p:nvPr>
            <p:ph idx="1"/>
          </p:nvPr>
        </p:nvSpPr>
        <p:spPr/>
        <p:txBody>
          <a:bodyPr/>
          <a:lstStyle/>
          <a:p>
            <a:endParaRPr lang="en-US" dirty="0"/>
          </a:p>
          <a:p>
            <a:r>
              <a:rPr lang="en-US" dirty="0"/>
              <a:t>Hospitalization insurance that provides specified in-hospital and related benefits.  Hospital admissions are subject to a deductible and possible co=pays</a:t>
            </a:r>
          </a:p>
          <a:p>
            <a:endParaRPr lang="en-US" dirty="0"/>
          </a:p>
        </p:txBody>
      </p:sp>
    </p:spTree>
    <p:extLst>
      <p:ext uri="{BB962C8B-B14F-4D97-AF65-F5344CB8AC3E}">
        <p14:creationId xmlns:p14="http://schemas.microsoft.com/office/powerpoint/2010/main" val="3837059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65A57-3533-4C6B-A523-E0A555BEA656}"/>
              </a:ext>
            </a:extLst>
          </p:cNvPr>
          <p:cNvSpPr>
            <a:spLocks noGrp="1"/>
          </p:cNvSpPr>
          <p:nvPr>
            <p:ph type="title"/>
          </p:nvPr>
        </p:nvSpPr>
        <p:spPr/>
        <p:txBody>
          <a:bodyPr/>
          <a:lstStyle/>
          <a:p>
            <a:r>
              <a:rPr lang="en-US" dirty="0"/>
              <a:t>Medicare Part D </a:t>
            </a:r>
          </a:p>
        </p:txBody>
      </p:sp>
      <p:sp>
        <p:nvSpPr>
          <p:cNvPr id="3" name="Content Placeholder 2">
            <a:extLst>
              <a:ext uri="{FF2B5EF4-FFF2-40B4-BE49-F238E27FC236}">
                <a16:creationId xmlns:a16="http://schemas.microsoft.com/office/drawing/2014/main" id="{FCDA6A59-F333-43BE-BD88-F6A617C011D1}"/>
              </a:ext>
            </a:extLst>
          </p:cNvPr>
          <p:cNvSpPr>
            <a:spLocks noGrp="1"/>
          </p:cNvSpPr>
          <p:nvPr>
            <p:ph idx="1"/>
          </p:nvPr>
        </p:nvSpPr>
        <p:spPr/>
        <p:txBody>
          <a:bodyPr/>
          <a:lstStyle/>
          <a:p>
            <a:endParaRPr lang="en-US" dirty="0"/>
          </a:p>
          <a:p>
            <a:r>
              <a:rPr lang="en-US" dirty="0"/>
              <a:t>Private insurance coverage for prescription drugs which is subject to Medicare rules</a:t>
            </a:r>
          </a:p>
          <a:p>
            <a:endParaRPr lang="en-US" dirty="0"/>
          </a:p>
        </p:txBody>
      </p:sp>
    </p:spTree>
    <p:extLst>
      <p:ext uri="{BB962C8B-B14F-4D97-AF65-F5344CB8AC3E}">
        <p14:creationId xmlns:p14="http://schemas.microsoft.com/office/powerpoint/2010/main" val="4079895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D1AFB-FECD-4E0E-A249-5AC04028FF7C}"/>
              </a:ext>
            </a:extLst>
          </p:cNvPr>
          <p:cNvSpPr>
            <a:spLocks noGrp="1"/>
          </p:cNvSpPr>
          <p:nvPr>
            <p:ph type="title"/>
          </p:nvPr>
        </p:nvSpPr>
        <p:spPr/>
        <p:txBody>
          <a:bodyPr/>
          <a:lstStyle/>
          <a:p>
            <a:r>
              <a:rPr lang="en-US" dirty="0"/>
              <a:t>Misstatement of age or sex provision </a:t>
            </a:r>
          </a:p>
        </p:txBody>
      </p:sp>
      <p:sp>
        <p:nvSpPr>
          <p:cNvPr id="3" name="Content Placeholder 2">
            <a:extLst>
              <a:ext uri="{FF2B5EF4-FFF2-40B4-BE49-F238E27FC236}">
                <a16:creationId xmlns:a16="http://schemas.microsoft.com/office/drawing/2014/main" id="{9F678097-F0B7-4A00-AD33-120898A84B11}"/>
              </a:ext>
            </a:extLst>
          </p:cNvPr>
          <p:cNvSpPr>
            <a:spLocks noGrp="1"/>
          </p:cNvSpPr>
          <p:nvPr>
            <p:ph idx="1"/>
          </p:nvPr>
        </p:nvSpPr>
        <p:spPr/>
        <p:txBody>
          <a:bodyPr/>
          <a:lstStyle/>
          <a:p>
            <a:endParaRPr lang="en-US" dirty="0"/>
          </a:p>
          <a:p>
            <a:r>
              <a:rPr lang="en-US" dirty="0"/>
              <a:t>If the insured’s age or sex is misstated in an application for insurance, the benefit payable is adjusted to what the premium paid should have purchased</a:t>
            </a:r>
          </a:p>
        </p:txBody>
      </p:sp>
    </p:spTree>
    <p:extLst>
      <p:ext uri="{BB962C8B-B14F-4D97-AF65-F5344CB8AC3E}">
        <p14:creationId xmlns:p14="http://schemas.microsoft.com/office/powerpoint/2010/main" val="4284798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DBE5B-0CD7-4ACC-9D65-AE28B57F3B8D}"/>
              </a:ext>
            </a:extLst>
          </p:cNvPr>
          <p:cNvSpPr>
            <a:spLocks noGrp="1"/>
          </p:cNvSpPr>
          <p:nvPr>
            <p:ph type="title"/>
          </p:nvPr>
        </p:nvSpPr>
        <p:spPr/>
        <p:txBody>
          <a:bodyPr/>
          <a:lstStyle/>
          <a:p>
            <a:r>
              <a:rPr lang="en-US" dirty="0"/>
              <a:t>Multiple employer trust (MET) </a:t>
            </a:r>
          </a:p>
        </p:txBody>
      </p:sp>
      <p:sp>
        <p:nvSpPr>
          <p:cNvPr id="3" name="Content Placeholder 2">
            <a:extLst>
              <a:ext uri="{FF2B5EF4-FFF2-40B4-BE49-F238E27FC236}">
                <a16:creationId xmlns:a16="http://schemas.microsoft.com/office/drawing/2014/main" id="{728590B2-AAD6-44B2-88A0-B1BA46E1D438}"/>
              </a:ext>
            </a:extLst>
          </p:cNvPr>
          <p:cNvSpPr>
            <a:spLocks noGrp="1"/>
          </p:cNvSpPr>
          <p:nvPr>
            <p:ph idx="1"/>
          </p:nvPr>
        </p:nvSpPr>
        <p:spPr/>
        <p:txBody>
          <a:bodyPr/>
          <a:lstStyle/>
          <a:p>
            <a:endParaRPr lang="en-US" dirty="0"/>
          </a:p>
          <a:p>
            <a:r>
              <a:rPr lang="en-US" dirty="0"/>
              <a:t>Several small groups of individuals that need life and health insurance but do not qualify for true group insurance, band together under state trust laws to purchase insurance at a more favorable rate</a:t>
            </a:r>
          </a:p>
          <a:p>
            <a:endParaRPr lang="en-US" dirty="0"/>
          </a:p>
        </p:txBody>
      </p:sp>
    </p:spTree>
    <p:extLst>
      <p:ext uri="{BB962C8B-B14F-4D97-AF65-F5344CB8AC3E}">
        <p14:creationId xmlns:p14="http://schemas.microsoft.com/office/powerpoint/2010/main" val="282336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914E2-2FA6-45D5-9560-248FAF219086}"/>
              </a:ext>
            </a:extLst>
          </p:cNvPr>
          <p:cNvSpPr>
            <a:spLocks noGrp="1"/>
          </p:cNvSpPr>
          <p:nvPr>
            <p:ph type="title"/>
          </p:nvPr>
        </p:nvSpPr>
        <p:spPr/>
        <p:txBody>
          <a:bodyPr/>
          <a:lstStyle/>
          <a:p>
            <a:r>
              <a:rPr lang="en-US" dirty="0"/>
              <a:t>Medicare Part B </a:t>
            </a:r>
          </a:p>
        </p:txBody>
      </p:sp>
      <p:sp>
        <p:nvSpPr>
          <p:cNvPr id="3" name="Content Placeholder 2">
            <a:extLst>
              <a:ext uri="{FF2B5EF4-FFF2-40B4-BE49-F238E27FC236}">
                <a16:creationId xmlns:a16="http://schemas.microsoft.com/office/drawing/2014/main" id="{45AA876D-AA76-4CEA-B77E-F2B7319ADE96}"/>
              </a:ext>
            </a:extLst>
          </p:cNvPr>
          <p:cNvSpPr>
            <a:spLocks noGrp="1"/>
          </p:cNvSpPr>
          <p:nvPr>
            <p:ph idx="1"/>
          </p:nvPr>
        </p:nvSpPr>
        <p:spPr/>
        <p:txBody>
          <a:bodyPr/>
          <a:lstStyle/>
          <a:p>
            <a:endParaRPr lang="en-US" dirty="0"/>
          </a:p>
          <a:p>
            <a:r>
              <a:rPr lang="en-US" dirty="0"/>
              <a:t>Covers physicians and outpatient treatment, subject to a monthly premium, annual deductible and coinsurance</a:t>
            </a:r>
          </a:p>
          <a:p>
            <a:endParaRPr lang="en-US" dirty="0"/>
          </a:p>
        </p:txBody>
      </p:sp>
    </p:spTree>
    <p:extLst>
      <p:ext uri="{BB962C8B-B14F-4D97-AF65-F5344CB8AC3E}">
        <p14:creationId xmlns:p14="http://schemas.microsoft.com/office/powerpoint/2010/main" val="3697669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B5127-D477-4B6C-A15F-B7987DD8A941}"/>
              </a:ext>
            </a:extLst>
          </p:cNvPr>
          <p:cNvSpPr>
            <a:spLocks noGrp="1"/>
          </p:cNvSpPr>
          <p:nvPr>
            <p:ph type="title"/>
          </p:nvPr>
        </p:nvSpPr>
        <p:spPr/>
        <p:txBody>
          <a:bodyPr/>
          <a:lstStyle/>
          <a:p>
            <a:r>
              <a:rPr lang="en-US" dirty="0"/>
              <a:t>Medicare supplement policy </a:t>
            </a:r>
          </a:p>
        </p:txBody>
      </p:sp>
      <p:sp>
        <p:nvSpPr>
          <p:cNvPr id="3" name="Content Placeholder 2">
            <a:extLst>
              <a:ext uri="{FF2B5EF4-FFF2-40B4-BE49-F238E27FC236}">
                <a16:creationId xmlns:a16="http://schemas.microsoft.com/office/drawing/2014/main" id="{3B63074E-785F-4059-B10A-60B3DB47ED01}"/>
              </a:ext>
            </a:extLst>
          </p:cNvPr>
          <p:cNvSpPr>
            <a:spLocks noGrp="1"/>
          </p:cNvSpPr>
          <p:nvPr>
            <p:ph idx="1"/>
          </p:nvPr>
        </p:nvSpPr>
        <p:spPr/>
        <p:txBody>
          <a:bodyPr/>
          <a:lstStyle/>
          <a:p>
            <a:endParaRPr lang="en-US" dirty="0"/>
          </a:p>
          <a:p>
            <a:r>
              <a:rPr lang="en-US" dirty="0"/>
              <a:t>Health insurance that provides coverage to fill the gaps in Medicare coverage</a:t>
            </a:r>
          </a:p>
          <a:p>
            <a:endParaRPr lang="en-US" dirty="0"/>
          </a:p>
        </p:txBody>
      </p:sp>
    </p:spTree>
    <p:extLst>
      <p:ext uri="{BB962C8B-B14F-4D97-AF65-F5344CB8AC3E}">
        <p14:creationId xmlns:p14="http://schemas.microsoft.com/office/powerpoint/2010/main" val="3160044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5985-0261-4EEB-B368-CBB99900389D}"/>
              </a:ext>
            </a:extLst>
          </p:cNvPr>
          <p:cNvSpPr>
            <a:spLocks noGrp="1"/>
          </p:cNvSpPr>
          <p:nvPr>
            <p:ph type="title"/>
          </p:nvPr>
        </p:nvSpPr>
        <p:spPr/>
        <p:txBody>
          <a:bodyPr/>
          <a:lstStyle/>
          <a:p>
            <a:r>
              <a:rPr lang="en-US" dirty="0"/>
              <a:t>Morbidity </a:t>
            </a:r>
          </a:p>
        </p:txBody>
      </p:sp>
      <p:sp>
        <p:nvSpPr>
          <p:cNvPr id="3" name="Content Placeholder 2">
            <a:extLst>
              <a:ext uri="{FF2B5EF4-FFF2-40B4-BE49-F238E27FC236}">
                <a16:creationId xmlns:a16="http://schemas.microsoft.com/office/drawing/2014/main" id="{A4EC643A-B631-449C-9193-5AE23AF973B1}"/>
              </a:ext>
            </a:extLst>
          </p:cNvPr>
          <p:cNvSpPr>
            <a:spLocks noGrp="1"/>
          </p:cNvSpPr>
          <p:nvPr>
            <p:ph idx="1"/>
          </p:nvPr>
        </p:nvSpPr>
        <p:spPr/>
        <p:txBody>
          <a:bodyPr/>
          <a:lstStyle/>
          <a:p>
            <a:endParaRPr lang="en-US" dirty="0"/>
          </a:p>
          <a:p>
            <a:r>
              <a:rPr lang="en-US" dirty="0"/>
              <a:t>The relative incidence of disability due to sickness or accident within a given group</a:t>
            </a:r>
          </a:p>
          <a:p>
            <a:endParaRPr lang="en-US" dirty="0"/>
          </a:p>
        </p:txBody>
      </p:sp>
    </p:spTree>
    <p:extLst>
      <p:ext uri="{BB962C8B-B14F-4D97-AF65-F5344CB8AC3E}">
        <p14:creationId xmlns:p14="http://schemas.microsoft.com/office/powerpoint/2010/main" val="563171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50B8C-CFAF-4F86-A700-316B5B216516}"/>
              </a:ext>
            </a:extLst>
          </p:cNvPr>
          <p:cNvSpPr>
            <a:spLocks noGrp="1"/>
          </p:cNvSpPr>
          <p:nvPr>
            <p:ph type="title"/>
          </p:nvPr>
        </p:nvSpPr>
        <p:spPr/>
        <p:txBody>
          <a:bodyPr/>
          <a:lstStyle/>
          <a:p>
            <a:r>
              <a:rPr lang="en-US" dirty="0"/>
              <a:t>National Association of Insurance Commissioners (NAIC) </a:t>
            </a:r>
          </a:p>
        </p:txBody>
      </p:sp>
      <p:sp>
        <p:nvSpPr>
          <p:cNvPr id="3" name="Content Placeholder 2">
            <a:extLst>
              <a:ext uri="{FF2B5EF4-FFF2-40B4-BE49-F238E27FC236}">
                <a16:creationId xmlns:a16="http://schemas.microsoft.com/office/drawing/2014/main" id="{EC666DE7-71CF-4A93-A677-0E5B871A2881}"/>
              </a:ext>
            </a:extLst>
          </p:cNvPr>
          <p:cNvSpPr>
            <a:spLocks noGrp="1"/>
          </p:cNvSpPr>
          <p:nvPr>
            <p:ph idx="1"/>
          </p:nvPr>
        </p:nvSpPr>
        <p:spPr/>
        <p:txBody>
          <a:bodyPr/>
          <a:lstStyle/>
          <a:p>
            <a:endParaRPr lang="en-US" dirty="0"/>
          </a:p>
          <a:p>
            <a:r>
              <a:rPr lang="en-US" dirty="0"/>
              <a:t>Association of state insurance commissioners active in insurance regulatory problems and in forming and recommending model legislation and requirements</a:t>
            </a:r>
          </a:p>
          <a:p>
            <a:endParaRPr lang="en-US" dirty="0"/>
          </a:p>
        </p:txBody>
      </p:sp>
    </p:spTree>
    <p:extLst>
      <p:ext uri="{BB962C8B-B14F-4D97-AF65-F5344CB8AC3E}">
        <p14:creationId xmlns:p14="http://schemas.microsoft.com/office/powerpoint/2010/main" val="519361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0BD8B-0C44-403B-816E-CB0D821710A3}"/>
              </a:ext>
            </a:extLst>
          </p:cNvPr>
          <p:cNvSpPr>
            <a:spLocks noGrp="1"/>
          </p:cNvSpPr>
          <p:nvPr>
            <p:ph type="title"/>
          </p:nvPr>
        </p:nvSpPr>
        <p:spPr/>
        <p:txBody>
          <a:bodyPr/>
          <a:lstStyle/>
          <a:p>
            <a:r>
              <a:rPr lang="en-US" dirty="0"/>
              <a:t>Entire contract provision </a:t>
            </a:r>
          </a:p>
        </p:txBody>
      </p:sp>
      <p:sp>
        <p:nvSpPr>
          <p:cNvPr id="3" name="Content Placeholder 2">
            <a:extLst>
              <a:ext uri="{FF2B5EF4-FFF2-40B4-BE49-F238E27FC236}">
                <a16:creationId xmlns:a16="http://schemas.microsoft.com/office/drawing/2014/main" id="{96656EF7-DF33-41B4-8CD7-5A4719D1F0BC}"/>
              </a:ext>
            </a:extLst>
          </p:cNvPr>
          <p:cNvSpPr>
            <a:spLocks noGrp="1"/>
          </p:cNvSpPr>
          <p:nvPr>
            <p:ph idx="1"/>
          </p:nvPr>
        </p:nvSpPr>
        <p:spPr/>
        <p:txBody>
          <a:bodyPr/>
          <a:lstStyle/>
          <a:p>
            <a:endParaRPr lang="en-US"/>
          </a:p>
          <a:p>
            <a:r>
              <a:rPr lang="en-US"/>
              <a:t> An insurance policy provision stating the rules in which both the Insurer and insured will follow and includes the policy, application, and any attached riders</a:t>
            </a:r>
          </a:p>
        </p:txBody>
      </p:sp>
    </p:spTree>
    <p:extLst>
      <p:ext uri="{BB962C8B-B14F-4D97-AF65-F5344CB8AC3E}">
        <p14:creationId xmlns:p14="http://schemas.microsoft.com/office/powerpoint/2010/main" val="2273456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138B2-3F1F-4080-B555-FB913DCFA4E4}"/>
              </a:ext>
            </a:extLst>
          </p:cNvPr>
          <p:cNvSpPr>
            <a:spLocks noGrp="1"/>
          </p:cNvSpPr>
          <p:nvPr>
            <p:ph type="title"/>
          </p:nvPr>
        </p:nvSpPr>
        <p:spPr/>
        <p:txBody>
          <a:bodyPr/>
          <a:lstStyle/>
          <a:p>
            <a:r>
              <a:rPr lang="en-US" dirty="0"/>
              <a:t>Medical Information Bureau (MIB) </a:t>
            </a:r>
          </a:p>
        </p:txBody>
      </p:sp>
      <p:sp>
        <p:nvSpPr>
          <p:cNvPr id="3" name="Content Placeholder 2">
            <a:extLst>
              <a:ext uri="{FF2B5EF4-FFF2-40B4-BE49-F238E27FC236}">
                <a16:creationId xmlns:a16="http://schemas.microsoft.com/office/drawing/2014/main" id="{AB3325F2-7119-486D-B2DE-E5AC3DDBD910}"/>
              </a:ext>
            </a:extLst>
          </p:cNvPr>
          <p:cNvSpPr>
            <a:spLocks noGrp="1"/>
          </p:cNvSpPr>
          <p:nvPr>
            <p:ph idx="1"/>
          </p:nvPr>
        </p:nvSpPr>
        <p:spPr/>
        <p:txBody>
          <a:bodyPr/>
          <a:lstStyle/>
          <a:p>
            <a:endParaRPr lang="en-US" dirty="0"/>
          </a:p>
          <a:p>
            <a:r>
              <a:rPr lang="en-US" dirty="0"/>
              <a:t> A consumer reporting agency that operates a database of medical information on individuals who have previous applied for life and health insurance.  Member insurers can access this data with the consent of an applicant</a:t>
            </a:r>
          </a:p>
          <a:p>
            <a:endParaRPr lang="en-US" dirty="0"/>
          </a:p>
        </p:txBody>
      </p:sp>
    </p:spTree>
    <p:extLst>
      <p:ext uri="{BB962C8B-B14F-4D97-AF65-F5344CB8AC3E}">
        <p14:creationId xmlns:p14="http://schemas.microsoft.com/office/powerpoint/2010/main" val="453842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3E71-8411-44EA-A752-31B54FA15474}"/>
              </a:ext>
            </a:extLst>
          </p:cNvPr>
          <p:cNvSpPr>
            <a:spLocks noGrp="1"/>
          </p:cNvSpPr>
          <p:nvPr>
            <p:ph type="title"/>
          </p:nvPr>
        </p:nvSpPr>
        <p:spPr/>
        <p:txBody>
          <a:bodyPr/>
          <a:lstStyle/>
          <a:p>
            <a:r>
              <a:rPr lang="en-US" dirty="0"/>
              <a:t>Major medical expense policy </a:t>
            </a:r>
          </a:p>
        </p:txBody>
      </p:sp>
      <p:sp>
        <p:nvSpPr>
          <p:cNvPr id="3" name="Content Placeholder 2">
            <a:extLst>
              <a:ext uri="{FF2B5EF4-FFF2-40B4-BE49-F238E27FC236}">
                <a16:creationId xmlns:a16="http://schemas.microsoft.com/office/drawing/2014/main" id="{97C756E5-DC92-48FB-9207-5FEAEF56AD70}"/>
              </a:ext>
            </a:extLst>
          </p:cNvPr>
          <p:cNvSpPr>
            <a:spLocks noGrp="1"/>
          </p:cNvSpPr>
          <p:nvPr>
            <p:ph idx="1"/>
          </p:nvPr>
        </p:nvSpPr>
        <p:spPr/>
        <p:txBody>
          <a:bodyPr/>
          <a:lstStyle/>
          <a:p>
            <a:endParaRPr lang="en-US" dirty="0"/>
          </a:p>
          <a:p>
            <a:r>
              <a:rPr lang="en-US" dirty="0"/>
              <a:t>Health insurance policy that provides broad coverage for reasonable and necessary medical expenses.  Characterized by deductibles and coinsurance cost sharing</a:t>
            </a:r>
          </a:p>
        </p:txBody>
      </p:sp>
    </p:spTree>
    <p:extLst>
      <p:ext uri="{BB962C8B-B14F-4D97-AF65-F5344CB8AC3E}">
        <p14:creationId xmlns:p14="http://schemas.microsoft.com/office/powerpoint/2010/main" val="2091200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70665-E8A9-4732-8D86-DECAAB2F7F7E}"/>
              </a:ext>
            </a:extLst>
          </p:cNvPr>
          <p:cNvSpPr>
            <a:spLocks noGrp="1"/>
          </p:cNvSpPr>
          <p:nvPr>
            <p:ph type="title"/>
          </p:nvPr>
        </p:nvSpPr>
        <p:spPr/>
        <p:txBody>
          <a:bodyPr/>
          <a:lstStyle/>
          <a:p>
            <a:r>
              <a:rPr lang="en-US" dirty="0"/>
              <a:t>Lloyd’s of London </a:t>
            </a:r>
          </a:p>
        </p:txBody>
      </p:sp>
      <p:sp>
        <p:nvSpPr>
          <p:cNvPr id="3" name="Content Placeholder 2">
            <a:extLst>
              <a:ext uri="{FF2B5EF4-FFF2-40B4-BE49-F238E27FC236}">
                <a16:creationId xmlns:a16="http://schemas.microsoft.com/office/drawing/2014/main" id="{4D0EACE7-AB1E-4861-BDCE-160D6FFE4648}"/>
              </a:ext>
            </a:extLst>
          </p:cNvPr>
          <p:cNvSpPr>
            <a:spLocks noGrp="1"/>
          </p:cNvSpPr>
          <p:nvPr>
            <p:ph idx="1"/>
          </p:nvPr>
        </p:nvSpPr>
        <p:spPr/>
        <p:txBody>
          <a:bodyPr/>
          <a:lstStyle/>
          <a:p>
            <a:endParaRPr lang="en-US" dirty="0"/>
          </a:p>
          <a:p>
            <a:r>
              <a:rPr lang="en-US" dirty="0"/>
              <a:t>An association of individuals and companies that underwrite insurance of their own accounts and provide specialized coverages</a:t>
            </a:r>
          </a:p>
        </p:txBody>
      </p:sp>
    </p:spTree>
    <p:extLst>
      <p:ext uri="{BB962C8B-B14F-4D97-AF65-F5344CB8AC3E}">
        <p14:creationId xmlns:p14="http://schemas.microsoft.com/office/powerpoint/2010/main" val="3095569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AAB94-BF09-437D-9CFE-E31E9DA4A326}"/>
              </a:ext>
            </a:extLst>
          </p:cNvPr>
          <p:cNvSpPr>
            <a:spLocks noGrp="1"/>
          </p:cNvSpPr>
          <p:nvPr>
            <p:ph type="title"/>
          </p:nvPr>
        </p:nvSpPr>
        <p:spPr/>
        <p:txBody>
          <a:bodyPr/>
          <a:lstStyle/>
          <a:p>
            <a:r>
              <a:rPr lang="en-US" dirty="0"/>
              <a:t>Legal purpose </a:t>
            </a:r>
          </a:p>
        </p:txBody>
      </p:sp>
      <p:sp>
        <p:nvSpPr>
          <p:cNvPr id="3" name="Content Placeholder 2">
            <a:extLst>
              <a:ext uri="{FF2B5EF4-FFF2-40B4-BE49-F238E27FC236}">
                <a16:creationId xmlns:a16="http://schemas.microsoft.com/office/drawing/2014/main" id="{A4D608A2-9ED4-4732-AA73-E4FEA97A779A}"/>
              </a:ext>
            </a:extLst>
          </p:cNvPr>
          <p:cNvSpPr>
            <a:spLocks noGrp="1"/>
          </p:cNvSpPr>
          <p:nvPr>
            <p:ph idx="1"/>
          </p:nvPr>
        </p:nvSpPr>
        <p:spPr/>
        <p:txBody>
          <a:bodyPr/>
          <a:lstStyle/>
          <a:p>
            <a:endParaRPr lang="en-US" dirty="0"/>
          </a:p>
          <a:p>
            <a:r>
              <a:rPr lang="en-US" dirty="0"/>
              <a:t>In contract law, the requirement that the object or, or reason for, the contract must be legal</a:t>
            </a:r>
          </a:p>
        </p:txBody>
      </p:sp>
    </p:spTree>
    <p:extLst>
      <p:ext uri="{BB962C8B-B14F-4D97-AF65-F5344CB8AC3E}">
        <p14:creationId xmlns:p14="http://schemas.microsoft.com/office/powerpoint/2010/main" val="2304036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AB57B-908A-46DB-8D2D-8FEE20FC4262}"/>
              </a:ext>
            </a:extLst>
          </p:cNvPr>
          <p:cNvSpPr>
            <a:spLocks noGrp="1"/>
          </p:cNvSpPr>
          <p:nvPr>
            <p:ph type="title"/>
          </p:nvPr>
        </p:nvSpPr>
        <p:spPr/>
        <p:txBody>
          <a:bodyPr/>
          <a:lstStyle/>
          <a:p>
            <a:r>
              <a:rPr lang="en-US" dirty="0"/>
              <a:t>Medicare </a:t>
            </a:r>
          </a:p>
        </p:txBody>
      </p:sp>
      <p:sp>
        <p:nvSpPr>
          <p:cNvPr id="3" name="Content Placeholder 2">
            <a:extLst>
              <a:ext uri="{FF2B5EF4-FFF2-40B4-BE49-F238E27FC236}">
                <a16:creationId xmlns:a16="http://schemas.microsoft.com/office/drawing/2014/main" id="{ED20CC87-CED3-4796-8725-B1173EC3AFF8}"/>
              </a:ext>
            </a:extLst>
          </p:cNvPr>
          <p:cNvSpPr>
            <a:spLocks noGrp="1"/>
          </p:cNvSpPr>
          <p:nvPr>
            <p:ph idx="1"/>
          </p:nvPr>
        </p:nvSpPr>
        <p:spPr/>
        <p:txBody>
          <a:bodyPr/>
          <a:lstStyle/>
          <a:p>
            <a:endParaRPr lang="en-US" dirty="0"/>
          </a:p>
          <a:p>
            <a:r>
              <a:rPr lang="en-US" dirty="0"/>
              <a:t>Federal sponsored health insurance and medical program for persons age 65 or older, or who have been receiving Social Security disability for the past 24 months, or who have permanent kidney failure</a:t>
            </a:r>
          </a:p>
          <a:p>
            <a:endParaRPr lang="en-US" dirty="0"/>
          </a:p>
        </p:txBody>
      </p:sp>
    </p:spTree>
    <p:extLst>
      <p:ext uri="{BB962C8B-B14F-4D97-AF65-F5344CB8AC3E}">
        <p14:creationId xmlns:p14="http://schemas.microsoft.com/office/powerpoint/2010/main" val="608337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5C9F1-98C2-4862-93E1-1EF08D6D5926}"/>
              </a:ext>
            </a:extLst>
          </p:cNvPr>
          <p:cNvSpPr>
            <a:spLocks noGrp="1"/>
          </p:cNvSpPr>
          <p:nvPr>
            <p:ph type="title"/>
          </p:nvPr>
        </p:nvSpPr>
        <p:spPr/>
        <p:txBody>
          <a:bodyPr/>
          <a:lstStyle/>
          <a:p>
            <a:r>
              <a:rPr lang="en-US" dirty="0"/>
              <a:t>Managed care organization </a:t>
            </a:r>
          </a:p>
        </p:txBody>
      </p:sp>
      <p:sp>
        <p:nvSpPr>
          <p:cNvPr id="3" name="Content Placeholder 2">
            <a:extLst>
              <a:ext uri="{FF2B5EF4-FFF2-40B4-BE49-F238E27FC236}">
                <a16:creationId xmlns:a16="http://schemas.microsoft.com/office/drawing/2014/main" id="{6F3513EF-45FD-49BE-9D32-0CE891A5C04E}"/>
              </a:ext>
            </a:extLst>
          </p:cNvPr>
          <p:cNvSpPr>
            <a:spLocks noGrp="1"/>
          </p:cNvSpPr>
          <p:nvPr>
            <p:ph idx="1"/>
          </p:nvPr>
        </p:nvSpPr>
        <p:spPr/>
        <p:txBody>
          <a:bodyPr/>
          <a:lstStyle/>
          <a:p>
            <a:endParaRPr lang="en-US" dirty="0"/>
          </a:p>
          <a:p>
            <a:r>
              <a:rPr lang="en-US" dirty="0"/>
              <a:t>An organization or program that seeks to control costs through utilization review and other methods </a:t>
            </a:r>
          </a:p>
          <a:p>
            <a:endParaRPr lang="en-US" dirty="0"/>
          </a:p>
        </p:txBody>
      </p:sp>
    </p:spTree>
    <p:extLst>
      <p:ext uri="{BB962C8B-B14F-4D97-AF65-F5344CB8AC3E}">
        <p14:creationId xmlns:p14="http://schemas.microsoft.com/office/powerpoint/2010/main" val="818221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FFA2-6C96-4E64-AFAC-7DAA9035EA4C}"/>
              </a:ext>
            </a:extLst>
          </p:cNvPr>
          <p:cNvSpPr>
            <a:spLocks noGrp="1"/>
          </p:cNvSpPr>
          <p:nvPr>
            <p:ph type="title"/>
          </p:nvPr>
        </p:nvSpPr>
        <p:spPr/>
        <p:txBody>
          <a:bodyPr/>
          <a:lstStyle/>
          <a:p>
            <a:r>
              <a:rPr lang="en-US" dirty="0"/>
              <a:t>Long-term care </a:t>
            </a:r>
          </a:p>
        </p:txBody>
      </p:sp>
      <p:sp>
        <p:nvSpPr>
          <p:cNvPr id="3" name="Content Placeholder 2">
            <a:extLst>
              <a:ext uri="{FF2B5EF4-FFF2-40B4-BE49-F238E27FC236}">
                <a16:creationId xmlns:a16="http://schemas.microsoft.com/office/drawing/2014/main" id="{3EAD81B0-0121-48B8-B756-F10BADBCC7FB}"/>
              </a:ext>
            </a:extLst>
          </p:cNvPr>
          <p:cNvSpPr>
            <a:spLocks noGrp="1"/>
          </p:cNvSpPr>
          <p:nvPr>
            <p:ph idx="1"/>
          </p:nvPr>
        </p:nvSpPr>
        <p:spPr/>
        <p:txBody>
          <a:bodyPr/>
          <a:lstStyle/>
          <a:p>
            <a:endParaRPr lang="en-US" dirty="0"/>
          </a:p>
          <a:p>
            <a:r>
              <a:rPr lang="en-US" dirty="0"/>
              <a:t>Refers to the broad range of medical and person services for individuals (often the elderly) who need assistance with daily activities for an extended period of time for chronic illnesses like arthritis, rheumatism, and so forth</a:t>
            </a:r>
          </a:p>
        </p:txBody>
      </p:sp>
    </p:spTree>
    <p:extLst>
      <p:ext uri="{BB962C8B-B14F-4D97-AF65-F5344CB8AC3E}">
        <p14:creationId xmlns:p14="http://schemas.microsoft.com/office/powerpoint/2010/main" val="881575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E2053-ECEE-4369-82A6-EA025CDD1831}"/>
              </a:ext>
            </a:extLst>
          </p:cNvPr>
          <p:cNvSpPr>
            <a:spLocks noGrp="1"/>
          </p:cNvSpPr>
          <p:nvPr>
            <p:ph type="title"/>
          </p:nvPr>
        </p:nvSpPr>
        <p:spPr/>
        <p:txBody>
          <a:bodyPr/>
          <a:lstStyle/>
          <a:p>
            <a:r>
              <a:rPr lang="en-US" dirty="0"/>
              <a:t>Limited policies</a:t>
            </a:r>
          </a:p>
        </p:txBody>
      </p:sp>
      <p:sp>
        <p:nvSpPr>
          <p:cNvPr id="3" name="Content Placeholder 2">
            <a:extLst>
              <a:ext uri="{FF2B5EF4-FFF2-40B4-BE49-F238E27FC236}">
                <a16:creationId xmlns:a16="http://schemas.microsoft.com/office/drawing/2014/main" id="{C03FD651-86D3-4488-AC3B-8D1920C648D5}"/>
              </a:ext>
            </a:extLst>
          </p:cNvPr>
          <p:cNvSpPr>
            <a:spLocks noGrp="1"/>
          </p:cNvSpPr>
          <p:nvPr>
            <p:ph idx="1"/>
          </p:nvPr>
        </p:nvSpPr>
        <p:spPr/>
        <p:txBody>
          <a:bodyPr/>
          <a:lstStyle/>
          <a:p>
            <a:endParaRPr lang="en-US" dirty="0"/>
          </a:p>
          <a:p>
            <a:r>
              <a:rPr lang="en-US" dirty="0"/>
              <a:t>Restrict benefits to specified accidents or diseases, such as travel policies, dread disease (cancer) policies, and so forth</a:t>
            </a:r>
          </a:p>
        </p:txBody>
      </p:sp>
    </p:spTree>
    <p:extLst>
      <p:ext uri="{BB962C8B-B14F-4D97-AF65-F5344CB8AC3E}">
        <p14:creationId xmlns:p14="http://schemas.microsoft.com/office/powerpoint/2010/main" val="1616753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06A6-FC18-482F-B00A-F4C919C58105}"/>
              </a:ext>
            </a:extLst>
          </p:cNvPr>
          <p:cNvSpPr>
            <a:spLocks noGrp="1"/>
          </p:cNvSpPr>
          <p:nvPr>
            <p:ph type="title"/>
          </p:nvPr>
        </p:nvSpPr>
        <p:spPr/>
        <p:txBody>
          <a:bodyPr/>
          <a:lstStyle/>
          <a:p>
            <a:r>
              <a:rPr lang="en-US" dirty="0"/>
              <a:t>Insuring clause </a:t>
            </a:r>
          </a:p>
        </p:txBody>
      </p:sp>
      <p:sp>
        <p:nvSpPr>
          <p:cNvPr id="3" name="Content Placeholder 2">
            <a:extLst>
              <a:ext uri="{FF2B5EF4-FFF2-40B4-BE49-F238E27FC236}">
                <a16:creationId xmlns:a16="http://schemas.microsoft.com/office/drawing/2014/main" id="{CDA3430F-F486-41C0-84E5-ECC4ED90029B}"/>
              </a:ext>
            </a:extLst>
          </p:cNvPr>
          <p:cNvSpPr>
            <a:spLocks noGrp="1"/>
          </p:cNvSpPr>
          <p:nvPr>
            <p:ph idx="1"/>
          </p:nvPr>
        </p:nvSpPr>
        <p:spPr/>
        <p:txBody>
          <a:bodyPr/>
          <a:lstStyle/>
          <a:p>
            <a:endParaRPr lang="en-US" dirty="0"/>
          </a:p>
          <a:p>
            <a:r>
              <a:rPr lang="en-US" dirty="0"/>
              <a:t>Found within the insurance policy representing the insurer’s promise to pay under the conditions found in the policy; names the parties to the contract and describes the general scope of coverage</a:t>
            </a:r>
          </a:p>
          <a:p>
            <a:endParaRPr lang="en-US" dirty="0"/>
          </a:p>
        </p:txBody>
      </p:sp>
    </p:spTree>
    <p:extLst>
      <p:ext uri="{BB962C8B-B14F-4D97-AF65-F5344CB8AC3E}">
        <p14:creationId xmlns:p14="http://schemas.microsoft.com/office/powerpoint/2010/main" val="3974069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27796-B366-4334-864A-9A9623DAB2CE}"/>
              </a:ext>
            </a:extLst>
          </p:cNvPr>
          <p:cNvSpPr>
            <a:spLocks noGrp="1"/>
          </p:cNvSpPr>
          <p:nvPr>
            <p:ph type="title"/>
          </p:nvPr>
        </p:nvSpPr>
        <p:spPr/>
        <p:txBody>
          <a:bodyPr/>
          <a:lstStyle/>
          <a:p>
            <a:r>
              <a:rPr lang="en-US" dirty="0"/>
              <a:t>Hospital indemnity </a:t>
            </a:r>
          </a:p>
        </p:txBody>
      </p:sp>
      <p:sp>
        <p:nvSpPr>
          <p:cNvPr id="3" name="Content Placeholder 2">
            <a:extLst>
              <a:ext uri="{FF2B5EF4-FFF2-40B4-BE49-F238E27FC236}">
                <a16:creationId xmlns:a16="http://schemas.microsoft.com/office/drawing/2014/main" id="{56D70F6D-B11A-41D0-9964-81CD9BFD6ECD}"/>
              </a:ext>
            </a:extLst>
          </p:cNvPr>
          <p:cNvSpPr>
            <a:spLocks noGrp="1"/>
          </p:cNvSpPr>
          <p:nvPr>
            <p:ph idx="1"/>
          </p:nvPr>
        </p:nvSpPr>
        <p:spPr/>
        <p:txBody>
          <a:bodyPr/>
          <a:lstStyle/>
          <a:p>
            <a:endParaRPr lang="en-US" dirty="0"/>
          </a:p>
          <a:p>
            <a:r>
              <a:rPr lang="en-US" dirty="0"/>
              <a:t>Pays a daily, weekly, or monthly cash benefit during hospital confinement.  This benefit is payable regardless of other insurance benefits received</a:t>
            </a:r>
          </a:p>
          <a:p>
            <a:endParaRPr lang="en-US" dirty="0"/>
          </a:p>
        </p:txBody>
      </p:sp>
    </p:spTree>
    <p:extLst>
      <p:ext uri="{BB962C8B-B14F-4D97-AF65-F5344CB8AC3E}">
        <p14:creationId xmlns:p14="http://schemas.microsoft.com/office/powerpoint/2010/main" val="3139480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680AB-CE2A-4916-BD5D-EBB62BF444CA}"/>
              </a:ext>
            </a:extLst>
          </p:cNvPr>
          <p:cNvSpPr>
            <a:spLocks noGrp="1"/>
          </p:cNvSpPr>
          <p:nvPr>
            <p:ph type="title"/>
          </p:nvPr>
        </p:nvSpPr>
        <p:spPr/>
        <p:txBody>
          <a:bodyPr/>
          <a:lstStyle/>
          <a:p>
            <a:r>
              <a:rPr lang="en-US" dirty="0"/>
              <a:t>Experience rating </a:t>
            </a:r>
          </a:p>
        </p:txBody>
      </p:sp>
      <p:sp>
        <p:nvSpPr>
          <p:cNvPr id="3" name="Content Placeholder 2">
            <a:extLst>
              <a:ext uri="{FF2B5EF4-FFF2-40B4-BE49-F238E27FC236}">
                <a16:creationId xmlns:a16="http://schemas.microsoft.com/office/drawing/2014/main" id="{AB14BB69-516C-4246-B97F-A64C26EEB202}"/>
              </a:ext>
            </a:extLst>
          </p:cNvPr>
          <p:cNvSpPr>
            <a:spLocks noGrp="1"/>
          </p:cNvSpPr>
          <p:nvPr>
            <p:ph idx="1"/>
          </p:nvPr>
        </p:nvSpPr>
        <p:spPr/>
        <p:txBody>
          <a:bodyPr/>
          <a:lstStyle/>
          <a:p>
            <a:endParaRPr lang="en-US" dirty="0"/>
          </a:p>
          <a:p>
            <a:r>
              <a:rPr lang="en-US" dirty="0"/>
              <a:t> The method of establishing the premium for a group based on the group’s previous claims experience</a:t>
            </a:r>
          </a:p>
          <a:p>
            <a:endParaRPr lang="en-US" dirty="0"/>
          </a:p>
        </p:txBody>
      </p:sp>
    </p:spTree>
    <p:extLst>
      <p:ext uri="{BB962C8B-B14F-4D97-AF65-F5344CB8AC3E}">
        <p14:creationId xmlns:p14="http://schemas.microsoft.com/office/powerpoint/2010/main" val="435838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0E9D-A474-4455-B45F-845A76527FD1}"/>
              </a:ext>
            </a:extLst>
          </p:cNvPr>
          <p:cNvSpPr>
            <a:spLocks noGrp="1"/>
          </p:cNvSpPr>
          <p:nvPr>
            <p:ph type="title"/>
          </p:nvPr>
        </p:nvSpPr>
        <p:spPr/>
        <p:txBody>
          <a:bodyPr/>
          <a:lstStyle/>
          <a:p>
            <a:r>
              <a:rPr lang="en-US" dirty="0"/>
              <a:t>Law of large numbers </a:t>
            </a:r>
          </a:p>
        </p:txBody>
      </p:sp>
      <p:sp>
        <p:nvSpPr>
          <p:cNvPr id="3" name="Content Placeholder 2">
            <a:extLst>
              <a:ext uri="{FF2B5EF4-FFF2-40B4-BE49-F238E27FC236}">
                <a16:creationId xmlns:a16="http://schemas.microsoft.com/office/drawing/2014/main" id="{4CABDA3F-1C66-4EC5-B67F-E4BC58C487C3}"/>
              </a:ext>
            </a:extLst>
          </p:cNvPr>
          <p:cNvSpPr>
            <a:spLocks noGrp="1"/>
          </p:cNvSpPr>
          <p:nvPr>
            <p:ph idx="1"/>
          </p:nvPr>
        </p:nvSpPr>
        <p:spPr/>
        <p:txBody>
          <a:bodyPr/>
          <a:lstStyle/>
          <a:p>
            <a:endParaRPr lang="en-US" dirty="0"/>
          </a:p>
          <a:p>
            <a:r>
              <a:rPr lang="en-US" dirty="0"/>
              <a:t>Basic principle of statistics, used by insurance actuaries, where the larger the number of exposures to study, the more accurate the prediction</a:t>
            </a:r>
          </a:p>
        </p:txBody>
      </p:sp>
    </p:spTree>
    <p:extLst>
      <p:ext uri="{BB962C8B-B14F-4D97-AF65-F5344CB8AC3E}">
        <p14:creationId xmlns:p14="http://schemas.microsoft.com/office/powerpoint/2010/main" val="3081449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452F9-F7C5-451F-B706-8A5F3DA63305}"/>
              </a:ext>
            </a:extLst>
          </p:cNvPr>
          <p:cNvSpPr>
            <a:spLocks noGrp="1"/>
          </p:cNvSpPr>
          <p:nvPr>
            <p:ph type="title"/>
          </p:nvPr>
        </p:nvSpPr>
        <p:spPr/>
        <p:txBody>
          <a:bodyPr/>
          <a:lstStyle/>
          <a:p>
            <a:r>
              <a:rPr lang="en-US" dirty="0"/>
              <a:t>Schedules benefit </a:t>
            </a:r>
          </a:p>
        </p:txBody>
      </p:sp>
      <p:sp>
        <p:nvSpPr>
          <p:cNvPr id="3" name="Content Placeholder 2">
            <a:extLst>
              <a:ext uri="{FF2B5EF4-FFF2-40B4-BE49-F238E27FC236}">
                <a16:creationId xmlns:a16="http://schemas.microsoft.com/office/drawing/2014/main" id="{C33D81B1-EBEE-4ED9-B5E3-49C4C8D3C84A}"/>
              </a:ext>
            </a:extLst>
          </p:cNvPr>
          <p:cNvSpPr>
            <a:spLocks noGrp="1"/>
          </p:cNvSpPr>
          <p:nvPr>
            <p:ph idx="1"/>
          </p:nvPr>
        </p:nvSpPr>
        <p:spPr/>
        <p:txBody>
          <a:bodyPr/>
          <a:lstStyle/>
          <a:p>
            <a:endParaRPr lang="en-US" dirty="0"/>
          </a:p>
          <a:p>
            <a:r>
              <a:rPr lang="en-US" dirty="0"/>
              <a:t>List of cash allowances payable for various types of benefits which does not reimburse the insured for actual expenses but pays what is listed</a:t>
            </a:r>
          </a:p>
          <a:p>
            <a:endParaRPr lang="en-US" dirty="0"/>
          </a:p>
        </p:txBody>
      </p:sp>
    </p:spTree>
    <p:extLst>
      <p:ext uri="{BB962C8B-B14F-4D97-AF65-F5344CB8AC3E}">
        <p14:creationId xmlns:p14="http://schemas.microsoft.com/office/powerpoint/2010/main" val="2138910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4A1F1-00ED-437F-8229-0DCF091E7507}"/>
              </a:ext>
            </a:extLst>
          </p:cNvPr>
          <p:cNvSpPr>
            <a:spLocks noGrp="1"/>
          </p:cNvSpPr>
          <p:nvPr>
            <p:ph type="title"/>
          </p:nvPr>
        </p:nvSpPr>
        <p:spPr/>
        <p:txBody>
          <a:bodyPr/>
          <a:lstStyle/>
          <a:p>
            <a:r>
              <a:rPr lang="en-US" dirty="0"/>
              <a:t>Key-person insurance </a:t>
            </a:r>
          </a:p>
        </p:txBody>
      </p:sp>
      <p:sp>
        <p:nvSpPr>
          <p:cNvPr id="3" name="Content Placeholder 2">
            <a:extLst>
              <a:ext uri="{FF2B5EF4-FFF2-40B4-BE49-F238E27FC236}">
                <a16:creationId xmlns:a16="http://schemas.microsoft.com/office/drawing/2014/main" id="{9690B6E1-9244-409B-95B8-07E815CA004A}"/>
              </a:ext>
            </a:extLst>
          </p:cNvPr>
          <p:cNvSpPr>
            <a:spLocks noGrp="1"/>
          </p:cNvSpPr>
          <p:nvPr>
            <p:ph idx="1"/>
          </p:nvPr>
        </p:nvSpPr>
        <p:spPr/>
        <p:txBody>
          <a:bodyPr/>
          <a:lstStyle/>
          <a:p>
            <a:endParaRPr lang="en-US" dirty="0"/>
          </a:p>
          <a:p>
            <a:r>
              <a:rPr lang="en-US" dirty="0"/>
              <a:t>Protection of a business against financial loss caused by death or disability of a vital member of the company</a:t>
            </a:r>
          </a:p>
        </p:txBody>
      </p:sp>
    </p:spTree>
    <p:extLst>
      <p:ext uri="{BB962C8B-B14F-4D97-AF65-F5344CB8AC3E}">
        <p14:creationId xmlns:p14="http://schemas.microsoft.com/office/powerpoint/2010/main" val="9119056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96590-DDD9-44DF-9166-26B9B40BC7A7}"/>
              </a:ext>
            </a:extLst>
          </p:cNvPr>
          <p:cNvSpPr>
            <a:spLocks noGrp="1"/>
          </p:cNvSpPr>
          <p:nvPr>
            <p:ph type="title"/>
          </p:nvPr>
        </p:nvSpPr>
        <p:spPr/>
        <p:txBody>
          <a:bodyPr/>
          <a:lstStyle/>
          <a:p>
            <a:r>
              <a:rPr lang="en-US" dirty="0"/>
              <a:t>Residual disability benefit </a:t>
            </a:r>
          </a:p>
        </p:txBody>
      </p:sp>
      <p:sp>
        <p:nvSpPr>
          <p:cNvPr id="3" name="Content Placeholder 2">
            <a:extLst>
              <a:ext uri="{FF2B5EF4-FFF2-40B4-BE49-F238E27FC236}">
                <a16:creationId xmlns:a16="http://schemas.microsoft.com/office/drawing/2014/main" id="{C04B8149-561E-42E9-B393-1AFFE35CEC13}"/>
              </a:ext>
            </a:extLst>
          </p:cNvPr>
          <p:cNvSpPr>
            <a:spLocks noGrp="1"/>
          </p:cNvSpPr>
          <p:nvPr>
            <p:ph idx="1"/>
          </p:nvPr>
        </p:nvSpPr>
        <p:spPr/>
        <p:txBody>
          <a:bodyPr/>
          <a:lstStyle/>
          <a:p>
            <a:endParaRPr lang="en-US" dirty="0"/>
          </a:p>
          <a:p>
            <a:r>
              <a:rPr lang="en-US" dirty="0"/>
              <a:t>While not totally disability, the policy will pay the insured a portion of his lost income if he is not able to work as much or is forced to work at a job that pays less</a:t>
            </a:r>
          </a:p>
          <a:p>
            <a:endParaRPr lang="en-US" dirty="0"/>
          </a:p>
        </p:txBody>
      </p:sp>
    </p:spTree>
    <p:extLst>
      <p:ext uri="{BB962C8B-B14F-4D97-AF65-F5344CB8AC3E}">
        <p14:creationId xmlns:p14="http://schemas.microsoft.com/office/powerpoint/2010/main" val="35090815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8F3BA-9E7A-4F21-8BA9-873D265A0996}"/>
              </a:ext>
            </a:extLst>
          </p:cNvPr>
          <p:cNvSpPr>
            <a:spLocks noGrp="1"/>
          </p:cNvSpPr>
          <p:nvPr>
            <p:ph type="title"/>
          </p:nvPr>
        </p:nvSpPr>
        <p:spPr/>
        <p:txBody>
          <a:bodyPr/>
          <a:lstStyle/>
          <a:p>
            <a:r>
              <a:rPr lang="en-US" dirty="0"/>
              <a:t>Principal sum </a:t>
            </a:r>
          </a:p>
        </p:txBody>
      </p:sp>
      <p:sp>
        <p:nvSpPr>
          <p:cNvPr id="3" name="Content Placeholder 2">
            <a:extLst>
              <a:ext uri="{FF2B5EF4-FFF2-40B4-BE49-F238E27FC236}">
                <a16:creationId xmlns:a16="http://schemas.microsoft.com/office/drawing/2014/main" id="{BA2C3541-0C00-4C8F-9C80-343FDF70CD53}"/>
              </a:ext>
            </a:extLst>
          </p:cNvPr>
          <p:cNvSpPr>
            <a:spLocks noGrp="1"/>
          </p:cNvSpPr>
          <p:nvPr>
            <p:ph idx="1"/>
          </p:nvPr>
        </p:nvSpPr>
        <p:spPr/>
        <p:txBody>
          <a:bodyPr/>
          <a:lstStyle/>
          <a:p>
            <a:endParaRPr lang="en-US" dirty="0"/>
          </a:p>
          <a:p>
            <a:r>
              <a:rPr lang="en-US" dirty="0"/>
              <a:t>The amount under an AD&amp;D policy that is payable as a death benefit if death is due to an accident</a:t>
            </a:r>
          </a:p>
        </p:txBody>
      </p:sp>
    </p:spTree>
    <p:extLst>
      <p:ext uri="{BB962C8B-B14F-4D97-AF65-F5344CB8AC3E}">
        <p14:creationId xmlns:p14="http://schemas.microsoft.com/office/powerpoint/2010/main" val="2317722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7575-4E4C-4C06-842E-CD4359AFE343}"/>
              </a:ext>
            </a:extLst>
          </p:cNvPr>
          <p:cNvSpPr>
            <a:spLocks noGrp="1"/>
          </p:cNvSpPr>
          <p:nvPr>
            <p:ph type="title"/>
          </p:nvPr>
        </p:nvSpPr>
        <p:spPr/>
        <p:txBody>
          <a:bodyPr/>
          <a:lstStyle/>
          <a:p>
            <a:r>
              <a:rPr lang="en-US" dirty="0"/>
              <a:t>Custodial care </a:t>
            </a:r>
          </a:p>
        </p:txBody>
      </p:sp>
      <p:sp>
        <p:nvSpPr>
          <p:cNvPr id="3" name="Content Placeholder 2">
            <a:extLst>
              <a:ext uri="{FF2B5EF4-FFF2-40B4-BE49-F238E27FC236}">
                <a16:creationId xmlns:a16="http://schemas.microsoft.com/office/drawing/2014/main" id="{D4A47327-1EBB-44DF-B8D0-E51C66B00A92}"/>
              </a:ext>
            </a:extLst>
          </p:cNvPr>
          <p:cNvSpPr>
            <a:spLocks noGrp="1"/>
          </p:cNvSpPr>
          <p:nvPr>
            <p:ph idx="1"/>
          </p:nvPr>
        </p:nvSpPr>
        <p:spPr/>
        <p:txBody>
          <a:bodyPr/>
          <a:lstStyle/>
          <a:p>
            <a:endParaRPr lang="en-US" dirty="0"/>
          </a:p>
          <a:p>
            <a:r>
              <a:rPr lang="en-US" dirty="0"/>
              <a:t>Health or medical care designed to help an individual perform the activities of daily living.  Coverage for this type of care is only provided by long-term care insurance</a:t>
            </a:r>
          </a:p>
          <a:p>
            <a:endParaRPr lang="en-US" dirty="0"/>
          </a:p>
        </p:txBody>
      </p:sp>
    </p:spTree>
    <p:extLst>
      <p:ext uri="{BB962C8B-B14F-4D97-AF65-F5344CB8AC3E}">
        <p14:creationId xmlns:p14="http://schemas.microsoft.com/office/powerpoint/2010/main" val="575490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56B2C-75E7-46A0-B347-888F6D27A438}"/>
              </a:ext>
            </a:extLst>
          </p:cNvPr>
          <p:cNvSpPr>
            <a:spLocks noGrp="1"/>
          </p:cNvSpPr>
          <p:nvPr>
            <p:ph type="title"/>
          </p:nvPr>
        </p:nvSpPr>
        <p:spPr/>
        <p:txBody>
          <a:bodyPr/>
          <a:lstStyle/>
          <a:p>
            <a:r>
              <a:rPr lang="en-US" dirty="0"/>
              <a:t>Prospective review </a:t>
            </a:r>
          </a:p>
        </p:txBody>
      </p:sp>
      <p:sp>
        <p:nvSpPr>
          <p:cNvPr id="3" name="Content Placeholder 2">
            <a:extLst>
              <a:ext uri="{FF2B5EF4-FFF2-40B4-BE49-F238E27FC236}">
                <a16:creationId xmlns:a16="http://schemas.microsoft.com/office/drawing/2014/main" id="{E85DB683-79C6-4E79-B27A-FB64B31AE74F}"/>
              </a:ext>
            </a:extLst>
          </p:cNvPr>
          <p:cNvSpPr>
            <a:spLocks noGrp="1"/>
          </p:cNvSpPr>
          <p:nvPr>
            <p:ph idx="1"/>
          </p:nvPr>
        </p:nvSpPr>
        <p:spPr/>
        <p:txBody>
          <a:bodyPr/>
          <a:lstStyle/>
          <a:p>
            <a:endParaRPr lang="en-US" dirty="0"/>
          </a:p>
          <a:p>
            <a:r>
              <a:rPr lang="en-US" dirty="0"/>
              <a:t>Insurer reviews all proposed nonemergency hospital admissions and requires approval before admission</a:t>
            </a:r>
          </a:p>
          <a:p>
            <a:endParaRPr lang="en-US" dirty="0"/>
          </a:p>
        </p:txBody>
      </p:sp>
    </p:spTree>
    <p:extLst>
      <p:ext uri="{BB962C8B-B14F-4D97-AF65-F5344CB8AC3E}">
        <p14:creationId xmlns:p14="http://schemas.microsoft.com/office/powerpoint/2010/main" val="2776636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005E-4DB9-414B-A73C-1E8F591A4B85}"/>
              </a:ext>
            </a:extLst>
          </p:cNvPr>
          <p:cNvSpPr>
            <a:spLocks noGrp="1"/>
          </p:cNvSpPr>
          <p:nvPr>
            <p:ph type="title"/>
          </p:nvPr>
        </p:nvSpPr>
        <p:spPr/>
        <p:txBody>
          <a:bodyPr/>
          <a:lstStyle/>
          <a:p>
            <a:r>
              <a:rPr lang="en-US" dirty="0"/>
              <a:t>Disability buy-sell agreement </a:t>
            </a:r>
          </a:p>
        </p:txBody>
      </p:sp>
      <p:sp>
        <p:nvSpPr>
          <p:cNvPr id="3" name="Content Placeholder 2">
            <a:extLst>
              <a:ext uri="{FF2B5EF4-FFF2-40B4-BE49-F238E27FC236}">
                <a16:creationId xmlns:a16="http://schemas.microsoft.com/office/drawing/2014/main" id="{F67AF42E-E85C-4173-A969-1A0C39DF4756}"/>
              </a:ext>
            </a:extLst>
          </p:cNvPr>
          <p:cNvSpPr>
            <a:spLocks noGrp="1"/>
          </p:cNvSpPr>
          <p:nvPr>
            <p:ph idx="1"/>
          </p:nvPr>
        </p:nvSpPr>
        <p:spPr/>
        <p:txBody>
          <a:bodyPr/>
          <a:lstStyle/>
          <a:p>
            <a:endParaRPr lang="en-US" dirty="0"/>
          </a:p>
          <a:p>
            <a:r>
              <a:rPr lang="en-US" dirty="0"/>
              <a:t>A business partner agrees to sell his share of the business to the other partners if he becomes disabled.  Funds for this purchase generally come from a disability policy</a:t>
            </a:r>
          </a:p>
          <a:p>
            <a:endParaRPr lang="en-US" dirty="0"/>
          </a:p>
        </p:txBody>
      </p:sp>
    </p:spTree>
    <p:extLst>
      <p:ext uri="{BB962C8B-B14F-4D97-AF65-F5344CB8AC3E}">
        <p14:creationId xmlns:p14="http://schemas.microsoft.com/office/powerpoint/2010/main" val="239843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AA50-C102-4EA9-8F55-144868D5A60C}"/>
              </a:ext>
            </a:extLst>
          </p:cNvPr>
          <p:cNvSpPr>
            <a:spLocks noGrp="1"/>
          </p:cNvSpPr>
          <p:nvPr>
            <p:ph type="title"/>
          </p:nvPr>
        </p:nvSpPr>
        <p:spPr/>
        <p:txBody>
          <a:bodyPr/>
          <a:lstStyle/>
          <a:p>
            <a:r>
              <a:rPr lang="en-US" dirty="0"/>
              <a:t>Reinsurance </a:t>
            </a:r>
          </a:p>
        </p:txBody>
      </p:sp>
      <p:sp>
        <p:nvSpPr>
          <p:cNvPr id="3" name="Content Placeholder 2">
            <a:extLst>
              <a:ext uri="{FF2B5EF4-FFF2-40B4-BE49-F238E27FC236}">
                <a16:creationId xmlns:a16="http://schemas.microsoft.com/office/drawing/2014/main" id="{3D18C4DA-ACA9-4A71-BCD0-9BC31A57700C}"/>
              </a:ext>
            </a:extLst>
          </p:cNvPr>
          <p:cNvSpPr>
            <a:spLocks noGrp="1"/>
          </p:cNvSpPr>
          <p:nvPr>
            <p:ph idx="1"/>
          </p:nvPr>
        </p:nvSpPr>
        <p:spPr/>
        <p:txBody>
          <a:bodyPr/>
          <a:lstStyle/>
          <a:p>
            <a:endParaRPr lang="en-US" dirty="0"/>
          </a:p>
          <a:p>
            <a:r>
              <a:rPr lang="en-US" dirty="0"/>
              <a:t>Insurance purchased by an insurance company from another insurance company as a means of risk management or spreading the risk</a:t>
            </a:r>
          </a:p>
          <a:p>
            <a:endParaRPr lang="en-US" dirty="0"/>
          </a:p>
        </p:txBody>
      </p:sp>
    </p:spTree>
    <p:extLst>
      <p:ext uri="{BB962C8B-B14F-4D97-AF65-F5344CB8AC3E}">
        <p14:creationId xmlns:p14="http://schemas.microsoft.com/office/powerpoint/2010/main" val="22882597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5011A-7E86-40EB-AA5A-EBAC8A2A08D6}"/>
              </a:ext>
            </a:extLst>
          </p:cNvPr>
          <p:cNvSpPr>
            <a:spLocks noGrp="1"/>
          </p:cNvSpPr>
          <p:nvPr>
            <p:ph type="title"/>
          </p:nvPr>
        </p:nvSpPr>
        <p:spPr/>
        <p:txBody>
          <a:bodyPr/>
          <a:lstStyle/>
          <a:p>
            <a:r>
              <a:rPr lang="en-US" dirty="0"/>
              <a:t>Reasonable and customary charge </a:t>
            </a:r>
          </a:p>
        </p:txBody>
      </p:sp>
      <p:sp>
        <p:nvSpPr>
          <p:cNvPr id="3" name="Content Placeholder 2">
            <a:extLst>
              <a:ext uri="{FF2B5EF4-FFF2-40B4-BE49-F238E27FC236}">
                <a16:creationId xmlns:a16="http://schemas.microsoft.com/office/drawing/2014/main" id="{EC8B09A2-9068-4A0D-BB47-8EE0E3EC3135}"/>
              </a:ext>
            </a:extLst>
          </p:cNvPr>
          <p:cNvSpPr>
            <a:spLocks noGrp="1"/>
          </p:cNvSpPr>
          <p:nvPr>
            <p:ph idx="1"/>
          </p:nvPr>
        </p:nvSpPr>
        <p:spPr/>
        <p:txBody>
          <a:bodyPr/>
          <a:lstStyle/>
          <a:p>
            <a:endParaRPr lang="en-US" dirty="0"/>
          </a:p>
          <a:p>
            <a:r>
              <a:rPr lang="en-US" dirty="0"/>
              <a:t>Charge for health care service consistent with the going rate of charge in a given geographical area for identical or similar services </a:t>
            </a:r>
          </a:p>
        </p:txBody>
      </p:sp>
    </p:spTree>
    <p:extLst>
      <p:ext uri="{BB962C8B-B14F-4D97-AF65-F5344CB8AC3E}">
        <p14:creationId xmlns:p14="http://schemas.microsoft.com/office/powerpoint/2010/main" val="1779888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0B314-6D27-4A89-9379-A46424827EE1}"/>
              </a:ext>
            </a:extLst>
          </p:cNvPr>
          <p:cNvSpPr>
            <a:spLocks noGrp="1"/>
          </p:cNvSpPr>
          <p:nvPr>
            <p:ph type="title"/>
          </p:nvPr>
        </p:nvSpPr>
        <p:spPr/>
        <p:txBody>
          <a:bodyPr/>
          <a:lstStyle/>
          <a:p>
            <a:r>
              <a:rPr lang="en-US" dirty="0"/>
              <a:t>Fraud</a:t>
            </a:r>
          </a:p>
        </p:txBody>
      </p:sp>
      <p:sp>
        <p:nvSpPr>
          <p:cNvPr id="3" name="Content Placeholder 2">
            <a:extLst>
              <a:ext uri="{FF2B5EF4-FFF2-40B4-BE49-F238E27FC236}">
                <a16:creationId xmlns:a16="http://schemas.microsoft.com/office/drawing/2014/main" id="{EC8B0E6E-EA4C-4BBC-A50F-30F7456CE885}"/>
              </a:ext>
            </a:extLst>
          </p:cNvPr>
          <p:cNvSpPr>
            <a:spLocks noGrp="1"/>
          </p:cNvSpPr>
          <p:nvPr>
            <p:ph idx="1"/>
          </p:nvPr>
        </p:nvSpPr>
        <p:spPr/>
        <p:txBody>
          <a:bodyPr/>
          <a:lstStyle/>
          <a:p>
            <a:endParaRPr lang="en-US" dirty="0"/>
          </a:p>
          <a:p>
            <a:r>
              <a:rPr lang="en-US" dirty="0"/>
              <a:t>An act of deceit; concealment or misrepresentation of a material fact</a:t>
            </a:r>
          </a:p>
          <a:p>
            <a:endParaRPr lang="en-US" dirty="0"/>
          </a:p>
        </p:txBody>
      </p:sp>
    </p:spTree>
    <p:extLst>
      <p:ext uri="{BB962C8B-B14F-4D97-AF65-F5344CB8AC3E}">
        <p14:creationId xmlns:p14="http://schemas.microsoft.com/office/powerpoint/2010/main" val="30411804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63FC5-FEC2-486E-A1CB-BEFF6C91D0B3}"/>
              </a:ext>
            </a:extLst>
          </p:cNvPr>
          <p:cNvSpPr>
            <a:spLocks noGrp="1"/>
          </p:cNvSpPr>
          <p:nvPr>
            <p:ph type="title"/>
          </p:nvPr>
        </p:nvSpPr>
        <p:spPr/>
        <p:txBody>
          <a:bodyPr/>
          <a:lstStyle/>
          <a:p>
            <a:r>
              <a:rPr lang="en-US" dirty="0"/>
              <a:t>Proof of loss </a:t>
            </a:r>
          </a:p>
        </p:txBody>
      </p:sp>
      <p:sp>
        <p:nvSpPr>
          <p:cNvPr id="3" name="Content Placeholder 2">
            <a:extLst>
              <a:ext uri="{FF2B5EF4-FFF2-40B4-BE49-F238E27FC236}">
                <a16:creationId xmlns:a16="http://schemas.microsoft.com/office/drawing/2014/main" id="{5DB2DB99-315D-4C81-A930-F3143AF4F51F}"/>
              </a:ext>
            </a:extLst>
          </p:cNvPr>
          <p:cNvSpPr>
            <a:spLocks noGrp="1"/>
          </p:cNvSpPr>
          <p:nvPr>
            <p:ph idx="1"/>
          </p:nvPr>
        </p:nvSpPr>
        <p:spPr/>
        <p:txBody>
          <a:bodyPr/>
          <a:lstStyle/>
          <a:p>
            <a:endParaRPr lang="en-US" dirty="0"/>
          </a:p>
          <a:p>
            <a:r>
              <a:rPr lang="en-US" dirty="0"/>
              <a:t>A mandatory NAIC provision stating that the insured must submit a completed claim form with documentation of loss to the insurer within 90 days of the date of loss</a:t>
            </a:r>
          </a:p>
        </p:txBody>
      </p:sp>
    </p:spTree>
    <p:extLst>
      <p:ext uri="{BB962C8B-B14F-4D97-AF65-F5344CB8AC3E}">
        <p14:creationId xmlns:p14="http://schemas.microsoft.com/office/powerpoint/2010/main" val="30126979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034C8-50A6-4910-93A1-C6F621EBEB03}"/>
              </a:ext>
            </a:extLst>
          </p:cNvPr>
          <p:cNvSpPr>
            <a:spLocks noGrp="1"/>
          </p:cNvSpPr>
          <p:nvPr>
            <p:ph type="title"/>
          </p:nvPr>
        </p:nvSpPr>
        <p:spPr/>
        <p:txBody>
          <a:bodyPr/>
          <a:lstStyle/>
          <a:p>
            <a:r>
              <a:rPr lang="en-US" dirty="0"/>
              <a:t>Utilization review </a:t>
            </a:r>
          </a:p>
        </p:txBody>
      </p:sp>
      <p:sp>
        <p:nvSpPr>
          <p:cNvPr id="3" name="Content Placeholder 2">
            <a:extLst>
              <a:ext uri="{FF2B5EF4-FFF2-40B4-BE49-F238E27FC236}">
                <a16:creationId xmlns:a16="http://schemas.microsoft.com/office/drawing/2014/main" id="{9481424B-F096-4F91-AEBA-4B05AD9F2BA5}"/>
              </a:ext>
            </a:extLst>
          </p:cNvPr>
          <p:cNvSpPr>
            <a:spLocks noGrp="1"/>
          </p:cNvSpPr>
          <p:nvPr>
            <p:ph idx="1"/>
          </p:nvPr>
        </p:nvSpPr>
        <p:spPr/>
        <p:txBody>
          <a:bodyPr/>
          <a:lstStyle/>
          <a:p>
            <a:endParaRPr lang="en-US" dirty="0"/>
          </a:p>
          <a:p>
            <a:r>
              <a:rPr lang="en-US" dirty="0"/>
              <a:t>Managed care organizations may control hospitalization costs by these methods:  *Prospective review:  Pre-approval before admission, *Concurrent reviews:  Continuing review during the period of hospitalization</a:t>
            </a:r>
          </a:p>
        </p:txBody>
      </p:sp>
    </p:spTree>
    <p:extLst>
      <p:ext uri="{BB962C8B-B14F-4D97-AF65-F5344CB8AC3E}">
        <p14:creationId xmlns:p14="http://schemas.microsoft.com/office/powerpoint/2010/main" val="24128375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4E145-DADD-4CB6-9B99-2A8A8738B6BA}"/>
              </a:ext>
            </a:extLst>
          </p:cNvPr>
          <p:cNvSpPr>
            <a:spLocks noGrp="1"/>
          </p:cNvSpPr>
          <p:nvPr>
            <p:ph type="title"/>
          </p:nvPr>
        </p:nvSpPr>
        <p:spPr/>
        <p:txBody>
          <a:bodyPr/>
          <a:lstStyle/>
          <a:p>
            <a:r>
              <a:rPr lang="en-US" dirty="0"/>
              <a:t>90 days </a:t>
            </a:r>
          </a:p>
        </p:txBody>
      </p:sp>
      <p:sp>
        <p:nvSpPr>
          <p:cNvPr id="3" name="Content Placeholder 2">
            <a:extLst>
              <a:ext uri="{FF2B5EF4-FFF2-40B4-BE49-F238E27FC236}">
                <a16:creationId xmlns:a16="http://schemas.microsoft.com/office/drawing/2014/main" id="{A892FB14-8DB0-44C5-9F56-90CED19EE934}"/>
              </a:ext>
            </a:extLst>
          </p:cNvPr>
          <p:cNvSpPr>
            <a:spLocks noGrp="1"/>
          </p:cNvSpPr>
          <p:nvPr>
            <p:ph idx="1"/>
          </p:nvPr>
        </p:nvSpPr>
        <p:spPr/>
        <p:txBody>
          <a:bodyPr/>
          <a:lstStyle/>
          <a:p>
            <a:endParaRPr lang="en-US" dirty="0"/>
          </a:p>
          <a:p>
            <a:r>
              <a:rPr lang="en-US" dirty="0"/>
              <a:t>In the proof of loss provision, the insured must submit written proof of loss within this timeframe</a:t>
            </a:r>
          </a:p>
        </p:txBody>
      </p:sp>
    </p:spTree>
    <p:extLst>
      <p:ext uri="{BB962C8B-B14F-4D97-AF65-F5344CB8AC3E}">
        <p14:creationId xmlns:p14="http://schemas.microsoft.com/office/powerpoint/2010/main" val="14022662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BA30-F187-4A42-98EF-B2464EAC9316}"/>
              </a:ext>
            </a:extLst>
          </p:cNvPr>
          <p:cNvSpPr>
            <a:spLocks noGrp="1"/>
          </p:cNvSpPr>
          <p:nvPr>
            <p:ph type="title"/>
          </p:nvPr>
        </p:nvSpPr>
        <p:spPr/>
        <p:txBody>
          <a:bodyPr/>
          <a:lstStyle/>
          <a:p>
            <a:r>
              <a:rPr lang="en-US" dirty="0"/>
              <a:t>Accidental means provision </a:t>
            </a:r>
          </a:p>
        </p:txBody>
      </p:sp>
      <p:sp>
        <p:nvSpPr>
          <p:cNvPr id="3" name="Content Placeholder 2">
            <a:extLst>
              <a:ext uri="{FF2B5EF4-FFF2-40B4-BE49-F238E27FC236}">
                <a16:creationId xmlns:a16="http://schemas.microsoft.com/office/drawing/2014/main" id="{5DE65382-A9A3-4C8D-BB63-4131E9EA2B42}"/>
              </a:ext>
            </a:extLst>
          </p:cNvPr>
          <p:cNvSpPr>
            <a:spLocks noGrp="1"/>
          </p:cNvSpPr>
          <p:nvPr>
            <p:ph idx="1"/>
          </p:nvPr>
        </p:nvSpPr>
        <p:spPr/>
        <p:txBody>
          <a:bodyPr/>
          <a:lstStyle/>
          <a:p>
            <a:endParaRPr lang="en-US" dirty="0"/>
          </a:p>
          <a:p>
            <a:r>
              <a:rPr lang="en-US" dirty="0"/>
              <a:t>Accident policies require that claims must result form an accident, rather than illness.  For example, a dismemberment policy will not pay for amputation of a diseased limb</a:t>
            </a:r>
          </a:p>
        </p:txBody>
      </p:sp>
    </p:spTree>
    <p:extLst>
      <p:ext uri="{BB962C8B-B14F-4D97-AF65-F5344CB8AC3E}">
        <p14:creationId xmlns:p14="http://schemas.microsoft.com/office/powerpoint/2010/main" val="21451668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B7049-88AA-45D5-8A22-054408E950B6}"/>
              </a:ext>
            </a:extLst>
          </p:cNvPr>
          <p:cNvSpPr>
            <a:spLocks noGrp="1"/>
          </p:cNvSpPr>
          <p:nvPr>
            <p:ph type="title"/>
          </p:nvPr>
        </p:nvSpPr>
        <p:spPr/>
        <p:txBody>
          <a:bodyPr/>
          <a:lstStyle/>
          <a:p>
            <a:r>
              <a:rPr lang="en-US" dirty="0"/>
              <a:t>Any occupation </a:t>
            </a:r>
          </a:p>
        </p:txBody>
      </p:sp>
      <p:sp>
        <p:nvSpPr>
          <p:cNvPr id="3" name="Content Placeholder 2">
            <a:extLst>
              <a:ext uri="{FF2B5EF4-FFF2-40B4-BE49-F238E27FC236}">
                <a16:creationId xmlns:a16="http://schemas.microsoft.com/office/drawing/2014/main" id="{114C2129-E4B4-4FE7-87EF-A51BE29C2B1D}"/>
              </a:ext>
            </a:extLst>
          </p:cNvPr>
          <p:cNvSpPr>
            <a:spLocks noGrp="1"/>
          </p:cNvSpPr>
          <p:nvPr>
            <p:ph idx="1"/>
          </p:nvPr>
        </p:nvSpPr>
        <p:spPr/>
        <p:txBody>
          <a:bodyPr/>
          <a:lstStyle/>
          <a:p>
            <a:endParaRPr lang="en-US" dirty="0"/>
          </a:p>
          <a:p>
            <a:r>
              <a:rPr lang="en-US" dirty="0"/>
              <a:t>A definition of total disability.  The insured must be unable to perform any job for which he is “reasonably suited by reason of education, training, or experience.”  It is more difficult for the insured to collect benefits under this definition</a:t>
            </a:r>
          </a:p>
        </p:txBody>
      </p:sp>
    </p:spTree>
    <p:extLst>
      <p:ext uri="{BB962C8B-B14F-4D97-AF65-F5344CB8AC3E}">
        <p14:creationId xmlns:p14="http://schemas.microsoft.com/office/powerpoint/2010/main" val="16281236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B4AC2-A504-4831-A2AE-452F0FE90F38}"/>
              </a:ext>
            </a:extLst>
          </p:cNvPr>
          <p:cNvSpPr>
            <a:spLocks noGrp="1"/>
          </p:cNvSpPr>
          <p:nvPr>
            <p:ph type="title"/>
          </p:nvPr>
        </p:nvSpPr>
        <p:spPr/>
        <p:txBody>
          <a:bodyPr/>
          <a:lstStyle/>
          <a:p>
            <a:r>
              <a:rPr lang="en-US" dirty="0"/>
              <a:t>Buyer’s guides </a:t>
            </a:r>
          </a:p>
        </p:txBody>
      </p:sp>
      <p:sp>
        <p:nvSpPr>
          <p:cNvPr id="3" name="Content Placeholder 2">
            <a:extLst>
              <a:ext uri="{FF2B5EF4-FFF2-40B4-BE49-F238E27FC236}">
                <a16:creationId xmlns:a16="http://schemas.microsoft.com/office/drawing/2014/main" id="{E0FA42DA-6931-48B5-AB6B-27A4D92773FE}"/>
              </a:ext>
            </a:extLst>
          </p:cNvPr>
          <p:cNvSpPr>
            <a:spLocks noGrp="1"/>
          </p:cNvSpPr>
          <p:nvPr>
            <p:ph idx="1"/>
          </p:nvPr>
        </p:nvSpPr>
        <p:spPr/>
        <p:txBody>
          <a:bodyPr/>
          <a:lstStyle/>
          <a:p>
            <a:endParaRPr lang="en-US" dirty="0"/>
          </a:p>
          <a:p>
            <a:r>
              <a:rPr lang="en-US" dirty="0"/>
              <a:t>Informational consumer guide- books that explain insurance policies and insurance concepts; in many states, they are required to be given to applicant when certain types of coverage are being considered</a:t>
            </a:r>
          </a:p>
        </p:txBody>
      </p:sp>
    </p:spTree>
    <p:extLst>
      <p:ext uri="{BB962C8B-B14F-4D97-AF65-F5344CB8AC3E}">
        <p14:creationId xmlns:p14="http://schemas.microsoft.com/office/powerpoint/2010/main" val="36905924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8AD58-DDFD-45D0-9543-C8C1CA50DDE3}"/>
              </a:ext>
            </a:extLst>
          </p:cNvPr>
          <p:cNvSpPr>
            <a:spLocks noGrp="1"/>
          </p:cNvSpPr>
          <p:nvPr>
            <p:ph type="title"/>
          </p:nvPr>
        </p:nvSpPr>
        <p:spPr/>
        <p:txBody>
          <a:bodyPr/>
          <a:lstStyle/>
          <a:p>
            <a:r>
              <a:rPr lang="en-US" dirty="0"/>
              <a:t>Unilateral</a:t>
            </a:r>
          </a:p>
        </p:txBody>
      </p:sp>
      <p:sp>
        <p:nvSpPr>
          <p:cNvPr id="3" name="Content Placeholder 2">
            <a:extLst>
              <a:ext uri="{FF2B5EF4-FFF2-40B4-BE49-F238E27FC236}">
                <a16:creationId xmlns:a16="http://schemas.microsoft.com/office/drawing/2014/main" id="{8B0DD6AF-3A86-4C23-805B-1FD0F2CB48F8}"/>
              </a:ext>
            </a:extLst>
          </p:cNvPr>
          <p:cNvSpPr>
            <a:spLocks noGrp="1"/>
          </p:cNvSpPr>
          <p:nvPr>
            <p:ph idx="1"/>
          </p:nvPr>
        </p:nvSpPr>
        <p:spPr/>
        <p:txBody>
          <a:bodyPr/>
          <a:lstStyle/>
          <a:p>
            <a:endParaRPr lang="en-US" dirty="0"/>
          </a:p>
          <a:p>
            <a:r>
              <a:rPr lang="en-US" dirty="0"/>
              <a:t>A unique characteristic of insurance, state insurers are required by law to pay legitimate claims where the policyowner is not required by law to pay a premium.  Only the insurer makes a legally enforceable promise.</a:t>
            </a:r>
          </a:p>
        </p:txBody>
      </p:sp>
    </p:spTree>
    <p:extLst>
      <p:ext uri="{BB962C8B-B14F-4D97-AF65-F5344CB8AC3E}">
        <p14:creationId xmlns:p14="http://schemas.microsoft.com/office/powerpoint/2010/main" val="5219573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1D13-5728-4A95-9A47-1146D033B6C7}"/>
              </a:ext>
            </a:extLst>
          </p:cNvPr>
          <p:cNvSpPr>
            <a:spLocks noGrp="1"/>
          </p:cNvSpPr>
          <p:nvPr>
            <p:ph type="title"/>
          </p:nvPr>
        </p:nvSpPr>
        <p:spPr/>
        <p:txBody>
          <a:bodyPr/>
          <a:lstStyle/>
          <a:p>
            <a:r>
              <a:rPr lang="en-US" dirty="0"/>
              <a:t>Accidental death and dismemberment (AD&amp;D) </a:t>
            </a:r>
          </a:p>
        </p:txBody>
      </p:sp>
      <p:sp>
        <p:nvSpPr>
          <p:cNvPr id="3" name="Content Placeholder 2">
            <a:extLst>
              <a:ext uri="{FF2B5EF4-FFF2-40B4-BE49-F238E27FC236}">
                <a16:creationId xmlns:a16="http://schemas.microsoft.com/office/drawing/2014/main" id="{E06B230D-7813-46A7-A9FA-A5C6C8B26D12}"/>
              </a:ext>
            </a:extLst>
          </p:cNvPr>
          <p:cNvSpPr>
            <a:spLocks noGrp="1"/>
          </p:cNvSpPr>
          <p:nvPr>
            <p:ph idx="1"/>
          </p:nvPr>
        </p:nvSpPr>
        <p:spPr/>
        <p:txBody>
          <a:bodyPr/>
          <a:lstStyle/>
          <a:p>
            <a:endParaRPr lang="en-US" dirty="0"/>
          </a:p>
          <a:p>
            <a:r>
              <a:rPr lang="en-US" dirty="0"/>
              <a:t>Insurance providing payment if the insured’s death results from an accident or if the insured accidentally severs a limb above the wrist or ankle joints or permanent blindness</a:t>
            </a:r>
          </a:p>
        </p:txBody>
      </p:sp>
    </p:spTree>
    <p:extLst>
      <p:ext uri="{BB962C8B-B14F-4D97-AF65-F5344CB8AC3E}">
        <p14:creationId xmlns:p14="http://schemas.microsoft.com/office/powerpoint/2010/main" val="14803034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D596-369D-4214-A2E8-71E991BC6E7A}"/>
              </a:ext>
            </a:extLst>
          </p:cNvPr>
          <p:cNvSpPr>
            <a:spLocks noGrp="1"/>
          </p:cNvSpPr>
          <p:nvPr>
            <p:ph type="title"/>
          </p:nvPr>
        </p:nvSpPr>
        <p:spPr/>
        <p:txBody>
          <a:bodyPr/>
          <a:lstStyle/>
          <a:p>
            <a:r>
              <a:rPr lang="en-US" dirty="0"/>
              <a:t>Adverse selection </a:t>
            </a:r>
          </a:p>
        </p:txBody>
      </p:sp>
      <p:sp>
        <p:nvSpPr>
          <p:cNvPr id="3" name="Content Placeholder 2">
            <a:extLst>
              <a:ext uri="{FF2B5EF4-FFF2-40B4-BE49-F238E27FC236}">
                <a16:creationId xmlns:a16="http://schemas.microsoft.com/office/drawing/2014/main" id="{D5766E8D-3C29-440B-B708-6886575EC9B4}"/>
              </a:ext>
            </a:extLst>
          </p:cNvPr>
          <p:cNvSpPr>
            <a:spLocks noGrp="1"/>
          </p:cNvSpPr>
          <p:nvPr>
            <p:ph idx="1"/>
          </p:nvPr>
        </p:nvSpPr>
        <p:spPr/>
        <p:txBody>
          <a:bodyPr/>
          <a:lstStyle/>
          <a:p>
            <a:endParaRPr lang="en-US" dirty="0"/>
          </a:p>
          <a:p>
            <a:r>
              <a:rPr lang="en-US" dirty="0"/>
              <a:t>Selection </a:t>
            </a:r>
            <a:r>
              <a:rPr lang="en-US" i="1" dirty="0"/>
              <a:t>against the company</a:t>
            </a:r>
            <a:r>
              <a:rPr lang="en-US" dirty="0"/>
              <a:t>.  Tendency of less favorable insurance risks to seek or continue insurance to a greater extent than others.  Also, tendency of policyowners to take advantage of favorable options in insurance contracts</a:t>
            </a:r>
          </a:p>
        </p:txBody>
      </p:sp>
    </p:spTree>
    <p:extLst>
      <p:ext uri="{BB962C8B-B14F-4D97-AF65-F5344CB8AC3E}">
        <p14:creationId xmlns:p14="http://schemas.microsoft.com/office/powerpoint/2010/main" val="31364342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20DA-7AF0-49A8-AB1E-9000D8CDDF04}"/>
              </a:ext>
            </a:extLst>
          </p:cNvPr>
          <p:cNvSpPr>
            <a:spLocks noGrp="1"/>
          </p:cNvSpPr>
          <p:nvPr>
            <p:ph type="title"/>
          </p:nvPr>
        </p:nvSpPr>
        <p:spPr/>
        <p:txBody>
          <a:bodyPr/>
          <a:lstStyle/>
          <a:p>
            <a:r>
              <a:rPr lang="en-US" dirty="0"/>
              <a:t>Aleatory </a:t>
            </a:r>
          </a:p>
        </p:txBody>
      </p:sp>
      <p:sp>
        <p:nvSpPr>
          <p:cNvPr id="3" name="Content Placeholder 2">
            <a:extLst>
              <a:ext uri="{FF2B5EF4-FFF2-40B4-BE49-F238E27FC236}">
                <a16:creationId xmlns:a16="http://schemas.microsoft.com/office/drawing/2014/main" id="{83D57941-D4B0-4787-878F-00CCAF868A11}"/>
              </a:ext>
            </a:extLst>
          </p:cNvPr>
          <p:cNvSpPr>
            <a:spLocks noGrp="1"/>
          </p:cNvSpPr>
          <p:nvPr>
            <p:ph idx="1"/>
          </p:nvPr>
        </p:nvSpPr>
        <p:spPr/>
        <p:txBody>
          <a:bodyPr/>
          <a:lstStyle/>
          <a:p>
            <a:endParaRPr lang="en-US" dirty="0"/>
          </a:p>
          <a:p>
            <a:r>
              <a:rPr lang="en-US" dirty="0"/>
              <a:t>Insurance premiums will always be unequal to the benefits received.  Benefits will usually be larger than the premium</a:t>
            </a:r>
          </a:p>
        </p:txBody>
      </p:sp>
    </p:spTree>
    <p:extLst>
      <p:ext uri="{BB962C8B-B14F-4D97-AF65-F5344CB8AC3E}">
        <p14:creationId xmlns:p14="http://schemas.microsoft.com/office/powerpoint/2010/main" val="2254404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F8A04-7A6D-43CE-812B-A70B7480727E}"/>
              </a:ext>
            </a:extLst>
          </p:cNvPr>
          <p:cNvSpPr>
            <a:spLocks noGrp="1"/>
          </p:cNvSpPr>
          <p:nvPr>
            <p:ph type="title"/>
          </p:nvPr>
        </p:nvSpPr>
        <p:spPr/>
        <p:txBody>
          <a:bodyPr/>
          <a:lstStyle/>
          <a:p>
            <a:r>
              <a:rPr lang="en-US" dirty="0"/>
              <a:t>Guaranteed renewable </a:t>
            </a:r>
          </a:p>
        </p:txBody>
      </p:sp>
      <p:sp>
        <p:nvSpPr>
          <p:cNvPr id="3" name="Content Placeholder 2">
            <a:extLst>
              <a:ext uri="{FF2B5EF4-FFF2-40B4-BE49-F238E27FC236}">
                <a16:creationId xmlns:a16="http://schemas.microsoft.com/office/drawing/2014/main" id="{A1FB9C46-98DA-4582-A16D-45F17457E834}"/>
              </a:ext>
            </a:extLst>
          </p:cNvPr>
          <p:cNvSpPr>
            <a:spLocks noGrp="1"/>
          </p:cNvSpPr>
          <p:nvPr>
            <p:ph idx="1"/>
          </p:nvPr>
        </p:nvSpPr>
        <p:spPr/>
        <p:txBody>
          <a:bodyPr/>
          <a:lstStyle/>
          <a:p>
            <a:endParaRPr lang="en-US" dirty="0"/>
          </a:p>
          <a:p>
            <a:r>
              <a:rPr lang="en-US" dirty="0"/>
              <a:t>Insurance contract where the insurer may not cancel the contract as long as premiums have been paid.  The insurer is only entitled to an increase of premiums if the increase applies to all insureds in the same class</a:t>
            </a:r>
          </a:p>
          <a:p>
            <a:endParaRPr lang="en-US" dirty="0"/>
          </a:p>
        </p:txBody>
      </p:sp>
    </p:spTree>
    <p:extLst>
      <p:ext uri="{BB962C8B-B14F-4D97-AF65-F5344CB8AC3E}">
        <p14:creationId xmlns:p14="http://schemas.microsoft.com/office/powerpoint/2010/main" val="5148719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0846-CFCF-40CC-B0D4-93DBB25C1C7F}"/>
              </a:ext>
            </a:extLst>
          </p:cNvPr>
          <p:cNvSpPr>
            <a:spLocks noGrp="1"/>
          </p:cNvSpPr>
          <p:nvPr>
            <p:ph type="title"/>
          </p:nvPr>
        </p:nvSpPr>
        <p:spPr/>
        <p:txBody>
          <a:bodyPr/>
          <a:lstStyle/>
          <a:p>
            <a:r>
              <a:rPr lang="en-US" dirty="0"/>
              <a:t>Basic medical expense policy </a:t>
            </a:r>
          </a:p>
        </p:txBody>
      </p:sp>
      <p:sp>
        <p:nvSpPr>
          <p:cNvPr id="3" name="Content Placeholder 2">
            <a:extLst>
              <a:ext uri="{FF2B5EF4-FFF2-40B4-BE49-F238E27FC236}">
                <a16:creationId xmlns:a16="http://schemas.microsoft.com/office/drawing/2014/main" id="{6D67A16E-E5BE-4ADF-89C1-E1CA34B78600}"/>
              </a:ext>
            </a:extLst>
          </p:cNvPr>
          <p:cNvSpPr>
            <a:spLocks noGrp="1"/>
          </p:cNvSpPr>
          <p:nvPr>
            <p:ph idx="1"/>
          </p:nvPr>
        </p:nvSpPr>
        <p:spPr/>
        <p:txBody>
          <a:bodyPr/>
          <a:lstStyle/>
          <a:p>
            <a:endParaRPr lang="en-US" dirty="0"/>
          </a:p>
          <a:p>
            <a:r>
              <a:rPr lang="en-US" dirty="0"/>
              <a:t>Health insurance policy that provides </a:t>
            </a:r>
            <a:r>
              <a:rPr lang="en-US" i="1" dirty="0"/>
              <a:t>first dollar </a:t>
            </a:r>
            <a:r>
              <a:rPr lang="en-US" dirty="0"/>
              <a:t>coverage for specified (and limited) health care, such as hospitalization, surgery, or physician services.  Characterized by limited benefit periods and relatively low coverage limits</a:t>
            </a:r>
          </a:p>
        </p:txBody>
      </p:sp>
    </p:spTree>
    <p:extLst>
      <p:ext uri="{BB962C8B-B14F-4D97-AF65-F5344CB8AC3E}">
        <p14:creationId xmlns:p14="http://schemas.microsoft.com/office/powerpoint/2010/main" val="1054616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36659-1295-4C61-A100-821038C51FE8}"/>
              </a:ext>
            </a:extLst>
          </p:cNvPr>
          <p:cNvSpPr>
            <a:spLocks noGrp="1"/>
          </p:cNvSpPr>
          <p:nvPr>
            <p:ph type="title"/>
          </p:nvPr>
        </p:nvSpPr>
        <p:spPr/>
        <p:txBody>
          <a:bodyPr/>
          <a:lstStyle/>
          <a:p>
            <a:r>
              <a:rPr lang="en-US" dirty="0"/>
              <a:t>Blanket policy </a:t>
            </a:r>
          </a:p>
        </p:txBody>
      </p:sp>
      <p:sp>
        <p:nvSpPr>
          <p:cNvPr id="3" name="Content Placeholder 2">
            <a:extLst>
              <a:ext uri="{FF2B5EF4-FFF2-40B4-BE49-F238E27FC236}">
                <a16:creationId xmlns:a16="http://schemas.microsoft.com/office/drawing/2014/main" id="{D317DFFB-0394-40CB-B27C-A20F4374BBF3}"/>
              </a:ext>
            </a:extLst>
          </p:cNvPr>
          <p:cNvSpPr>
            <a:spLocks noGrp="1"/>
          </p:cNvSpPr>
          <p:nvPr>
            <p:ph idx="1"/>
          </p:nvPr>
        </p:nvSpPr>
        <p:spPr/>
        <p:txBody>
          <a:bodyPr/>
          <a:lstStyle/>
          <a:p>
            <a:endParaRPr lang="en-US" dirty="0"/>
          </a:p>
          <a:p>
            <a:r>
              <a:rPr lang="en-US" dirty="0"/>
              <a:t>Covers a number of individuals who are exposed to the same hazards, such as members of an athletic team, company officials who are passengers in the same company plane, and so forth</a:t>
            </a:r>
          </a:p>
        </p:txBody>
      </p:sp>
    </p:spTree>
    <p:extLst>
      <p:ext uri="{BB962C8B-B14F-4D97-AF65-F5344CB8AC3E}">
        <p14:creationId xmlns:p14="http://schemas.microsoft.com/office/powerpoint/2010/main" val="5260190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81974-191F-42F7-956F-8A678B77B0D6}"/>
              </a:ext>
            </a:extLst>
          </p:cNvPr>
          <p:cNvSpPr>
            <a:spLocks noGrp="1"/>
          </p:cNvSpPr>
          <p:nvPr>
            <p:ph type="title"/>
          </p:nvPr>
        </p:nvSpPr>
        <p:spPr/>
        <p:txBody>
          <a:bodyPr/>
          <a:lstStyle/>
          <a:p>
            <a:r>
              <a:rPr lang="en-US" dirty="0"/>
              <a:t>Agency </a:t>
            </a:r>
          </a:p>
        </p:txBody>
      </p:sp>
      <p:sp>
        <p:nvSpPr>
          <p:cNvPr id="3" name="Content Placeholder 2">
            <a:extLst>
              <a:ext uri="{FF2B5EF4-FFF2-40B4-BE49-F238E27FC236}">
                <a16:creationId xmlns:a16="http://schemas.microsoft.com/office/drawing/2014/main" id="{38FCDD72-E213-4AD2-8C99-F0170CDEC3D6}"/>
              </a:ext>
            </a:extLst>
          </p:cNvPr>
          <p:cNvSpPr>
            <a:spLocks noGrp="1"/>
          </p:cNvSpPr>
          <p:nvPr>
            <p:ph idx="1"/>
          </p:nvPr>
        </p:nvSpPr>
        <p:spPr/>
        <p:txBody>
          <a:bodyPr/>
          <a:lstStyle/>
          <a:p>
            <a:endParaRPr lang="en-US" dirty="0"/>
          </a:p>
          <a:p>
            <a:r>
              <a:rPr lang="en-US" dirty="0"/>
              <a:t>Situation wherein one party (an agent) has the power to act for another (the principal) in dealing with third parties</a:t>
            </a:r>
          </a:p>
        </p:txBody>
      </p:sp>
    </p:spTree>
    <p:extLst>
      <p:ext uri="{BB962C8B-B14F-4D97-AF65-F5344CB8AC3E}">
        <p14:creationId xmlns:p14="http://schemas.microsoft.com/office/powerpoint/2010/main" val="24542399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15AF0-C111-4801-BD08-AF94F5BB368A}"/>
              </a:ext>
            </a:extLst>
          </p:cNvPr>
          <p:cNvSpPr>
            <a:spLocks noGrp="1"/>
          </p:cNvSpPr>
          <p:nvPr>
            <p:ph type="title"/>
          </p:nvPr>
        </p:nvSpPr>
        <p:spPr/>
        <p:txBody>
          <a:bodyPr/>
          <a:lstStyle/>
          <a:p>
            <a:r>
              <a:rPr lang="en-US" dirty="0"/>
              <a:t>Coinsurance </a:t>
            </a:r>
          </a:p>
        </p:txBody>
      </p:sp>
      <p:sp>
        <p:nvSpPr>
          <p:cNvPr id="3" name="Content Placeholder 2">
            <a:extLst>
              <a:ext uri="{FF2B5EF4-FFF2-40B4-BE49-F238E27FC236}">
                <a16:creationId xmlns:a16="http://schemas.microsoft.com/office/drawing/2014/main" id="{7C4F5618-20D0-4D78-A500-CCBFBEEDB4C1}"/>
              </a:ext>
            </a:extLst>
          </p:cNvPr>
          <p:cNvSpPr>
            <a:spLocks noGrp="1"/>
          </p:cNvSpPr>
          <p:nvPr>
            <p:ph idx="1"/>
          </p:nvPr>
        </p:nvSpPr>
        <p:spPr/>
        <p:txBody>
          <a:bodyPr/>
          <a:lstStyle/>
          <a:p>
            <a:endParaRPr lang="en-US" dirty="0"/>
          </a:p>
          <a:p>
            <a:r>
              <a:rPr lang="en-US" dirty="0"/>
              <a:t>The insurer and insured share any expenses above the deductible amount.  This is applied after the insured has satisfied his deductible requirement </a:t>
            </a:r>
          </a:p>
        </p:txBody>
      </p:sp>
    </p:spTree>
    <p:extLst>
      <p:ext uri="{BB962C8B-B14F-4D97-AF65-F5344CB8AC3E}">
        <p14:creationId xmlns:p14="http://schemas.microsoft.com/office/powerpoint/2010/main" val="29097442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C8FB-C9B1-4292-9161-7B1C7F62129A}"/>
              </a:ext>
            </a:extLst>
          </p:cNvPr>
          <p:cNvSpPr>
            <a:spLocks noGrp="1"/>
          </p:cNvSpPr>
          <p:nvPr>
            <p:ph type="title"/>
          </p:nvPr>
        </p:nvSpPr>
        <p:spPr/>
        <p:txBody>
          <a:bodyPr/>
          <a:lstStyle/>
          <a:p>
            <a:r>
              <a:rPr lang="en-US" dirty="0"/>
              <a:t>Concealment </a:t>
            </a:r>
          </a:p>
        </p:txBody>
      </p:sp>
      <p:sp>
        <p:nvSpPr>
          <p:cNvPr id="3" name="Content Placeholder 2">
            <a:extLst>
              <a:ext uri="{FF2B5EF4-FFF2-40B4-BE49-F238E27FC236}">
                <a16:creationId xmlns:a16="http://schemas.microsoft.com/office/drawing/2014/main" id="{BE900FF0-1214-4DC1-9480-1A79ABA7E0C8}"/>
              </a:ext>
            </a:extLst>
          </p:cNvPr>
          <p:cNvSpPr>
            <a:spLocks noGrp="1"/>
          </p:cNvSpPr>
          <p:nvPr>
            <p:ph idx="1"/>
          </p:nvPr>
        </p:nvSpPr>
        <p:spPr/>
        <p:txBody>
          <a:bodyPr/>
          <a:lstStyle/>
          <a:p>
            <a:endParaRPr lang="en-US" dirty="0"/>
          </a:p>
          <a:p>
            <a:r>
              <a:rPr lang="en-US" dirty="0"/>
              <a:t>The intentional withholding of known information</a:t>
            </a:r>
          </a:p>
        </p:txBody>
      </p:sp>
    </p:spTree>
    <p:extLst>
      <p:ext uri="{BB962C8B-B14F-4D97-AF65-F5344CB8AC3E}">
        <p14:creationId xmlns:p14="http://schemas.microsoft.com/office/powerpoint/2010/main" val="29279573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AFA7E-DB22-4807-BF5E-77DA75FAA0D9}"/>
              </a:ext>
            </a:extLst>
          </p:cNvPr>
          <p:cNvSpPr>
            <a:spLocks noGrp="1"/>
          </p:cNvSpPr>
          <p:nvPr>
            <p:ph type="title"/>
          </p:nvPr>
        </p:nvSpPr>
        <p:spPr/>
        <p:txBody>
          <a:bodyPr/>
          <a:lstStyle/>
          <a:p>
            <a:r>
              <a:rPr lang="en-US" dirty="0"/>
              <a:t>Corridor deductible </a:t>
            </a:r>
          </a:p>
        </p:txBody>
      </p:sp>
      <p:sp>
        <p:nvSpPr>
          <p:cNvPr id="3" name="Content Placeholder 2">
            <a:extLst>
              <a:ext uri="{FF2B5EF4-FFF2-40B4-BE49-F238E27FC236}">
                <a16:creationId xmlns:a16="http://schemas.microsoft.com/office/drawing/2014/main" id="{99467A01-A632-4A5D-9490-3E842579E4CC}"/>
              </a:ext>
            </a:extLst>
          </p:cNvPr>
          <p:cNvSpPr>
            <a:spLocks noGrp="1"/>
          </p:cNvSpPr>
          <p:nvPr>
            <p:ph idx="1"/>
          </p:nvPr>
        </p:nvSpPr>
        <p:spPr/>
        <p:txBody>
          <a:bodyPr/>
          <a:lstStyle/>
          <a:p>
            <a:endParaRPr lang="en-US" dirty="0"/>
          </a:p>
          <a:p>
            <a:r>
              <a:rPr lang="en-US" dirty="0"/>
              <a:t>In </a:t>
            </a:r>
            <a:r>
              <a:rPr lang="en-US" i="1" dirty="0"/>
              <a:t>superimposed or comprehensive</a:t>
            </a:r>
            <a:r>
              <a:rPr lang="en-US" dirty="0"/>
              <a:t> major medical plans, a deductible amount is not required until the insurer has paid coverage under the </a:t>
            </a:r>
            <a:r>
              <a:rPr lang="en-US" i="1" dirty="0"/>
              <a:t>base</a:t>
            </a:r>
            <a:r>
              <a:rPr lang="en-US" dirty="0"/>
              <a:t> </a:t>
            </a:r>
            <a:r>
              <a:rPr lang="en-US" i="1" dirty="0"/>
              <a:t>plan. </a:t>
            </a:r>
            <a:r>
              <a:rPr lang="en-US" dirty="0"/>
              <a:t> The deductible then creates what looks like a corridor between the base plan and the major medical benefits</a:t>
            </a:r>
          </a:p>
        </p:txBody>
      </p:sp>
    </p:spTree>
    <p:extLst>
      <p:ext uri="{BB962C8B-B14F-4D97-AF65-F5344CB8AC3E}">
        <p14:creationId xmlns:p14="http://schemas.microsoft.com/office/powerpoint/2010/main" val="38146907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E338A-B5FD-4BDE-8BF5-6DF8D570596E}"/>
              </a:ext>
            </a:extLst>
          </p:cNvPr>
          <p:cNvSpPr>
            <a:spLocks noGrp="1"/>
          </p:cNvSpPr>
          <p:nvPr>
            <p:ph type="title"/>
          </p:nvPr>
        </p:nvSpPr>
        <p:spPr/>
        <p:txBody>
          <a:bodyPr/>
          <a:lstStyle/>
          <a:p>
            <a:r>
              <a:rPr lang="en-US" dirty="0"/>
              <a:t>Capital sum </a:t>
            </a:r>
          </a:p>
        </p:txBody>
      </p:sp>
      <p:sp>
        <p:nvSpPr>
          <p:cNvPr id="3" name="Content Placeholder 2">
            <a:extLst>
              <a:ext uri="{FF2B5EF4-FFF2-40B4-BE49-F238E27FC236}">
                <a16:creationId xmlns:a16="http://schemas.microsoft.com/office/drawing/2014/main" id="{610E6DAF-6ABC-4D0F-AE8F-04F40A312291}"/>
              </a:ext>
            </a:extLst>
          </p:cNvPr>
          <p:cNvSpPr>
            <a:spLocks noGrp="1"/>
          </p:cNvSpPr>
          <p:nvPr>
            <p:ph idx="1"/>
          </p:nvPr>
        </p:nvSpPr>
        <p:spPr/>
        <p:txBody>
          <a:bodyPr/>
          <a:lstStyle/>
          <a:p>
            <a:endParaRPr lang="en-US" dirty="0"/>
          </a:p>
          <a:p>
            <a:r>
              <a:rPr lang="en-US" dirty="0"/>
              <a:t>Maximum benefit payable for the accidental loss of vision in one eye or both eyes, or the loss of a limb at or above the wrist or the ankle</a:t>
            </a:r>
          </a:p>
          <a:p>
            <a:endParaRPr lang="en-US" dirty="0"/>
          </a:p>
        </p:txBody>
      </p:sp>
    </p:spTree>
    <p:extLst>
      <p:ext uri="{BB962C8B-B14F-4D97-AF65-F5344CB8AC3E}">
        <p14:creationId xmlns:p14="http://schemas.microsoft.com/office/powerpoint/2010/main" val="40812869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9A8AD-6425-487D-A361-83756EE74EE7}"/>
              </a:ext>
            </a:extLst>
          </p:cNvPr>
          <p:cNvSpPr>
            <a:spLocks noGrp="1"/>
          </p:cNvSpPr>
          <p:nvPr>
            <p:ph type="title"/>
          </p:nvPr>
        </p:nvSpPr>
        <p:spPr/>
        <p:txBody>
          <a:bodyPr/>
          <a:lstStyle/>
          <a:p>
            <a:r>
              <a:rPr lang="en-US" dirty="0"/>
              <a:t>Skilled nursing care </a:t>
            </a:r>
          </a:p>
        </p:txBody>
      </p:sp>
      <p:sp>
        <p:nvSpPr>
          <p:cNvPr id="3" name="Content Placeholder 2">
            <a:extLst>
              <a:ext uri="{FF2B5EF4-FFF2-40B4-BE49-F238E27FC236}">
                <a16:creationId xmlns:a16="http://schemas.microsoft.com/office/drawing/2014/main" id="{ED351389-8895-46A0-B006-3C3A9B76A53E}"/>
              </a:ext>
            </a:extLst>
          </p:cNvPr>
          <p:cNvSpPr>
            <a:spLocks noGrp="1"/>
          </p:cNvSpPr>
          <p:nvPr>
            <p:ph idx="1"/>
          </p:nvPr>
        </p:nvSpPr>
        <p:spPr/>
        <p:txBody>
          <a:bodyPr/>
          <a:lstStyle/>
          <a:p>
            <a:endParaRPr lang="en-US" dirty="0"/>
          </a:p>
          <a:p>
            <a:r>
              <a:rPr lang="en-US" dirty="0"/>
              <a:t>Medical care leading to recovery which is received on a daily basis</a:t>
            </a:r>
          </a:p>
          <a:p>
            <a:endParaRPr lang="en-US" dirty="0"/>
          </a:p>
        </p:txBody>
      </p:sp>
    </p:spTree>
    <p:extLst>
      <p:ext uri="{BB962C8B-B14F-4D97-AF65-F5344CB8AC3E}">
        <p14:creationId xmlns:p14="http://schemas.microsoft.com/office/powerpoint/2010/main" val="18746175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A0AB4-5A94-4CE8-AA3A-F1938EC04600}"/>
              </a:ext>
            </a:extLst>
          </p:cNvPr>
          <p:cNvSpPr>
            <a:spLocks noGrp="1"/>
          </p:cNvSpPr>
          <p:nvPr>
            <p:ph type="title"/>
          </p:nvPr>
        </p:nvSpPr>
        <p:spPr/>
        <p:txBody>
          <a:bodyPr/>
          <a:lstStyle/>
          <a:p>
            <a:r>
              <a:rPr lang="en-US" dirty="0"/>
              <a:t>Domestic insurer </a:t>
            </a:r>
          </a:p>
        </p:txBody>
      </p:sp>
      <p:sp>
        <p:nvSpPr>
          <p:cNvPr id="3" name="Content Placeholder 2">
            <a:extLst>
              <a:ext uri="{FF2B5EF4-FFF2-40B4-BE49-F238E27FC236}">
                <a16:creationId xmlns:a16="http://schemas.microsoft.com/office/drawing/2014/main" id="{03498268-FC52-49CF-993A-664CAA36EAB8}"/>
              </a:ext>
            </a:extLst>
          </p:cNvPr>
          <p:cNvSpPr>
            <a:spLocks noGrp="1"/>
          </p:cNvSpPr>
          <p:nvPr>
            <p:ph idx="1"/>
          </p:nvPr>
        </p:nvSpPr>
        <p:spPr/>
        <p:txBody>
          <a:bodyPr/>
          <a:lstStyle/>
          <a:p>
            <a:endParaRPr lang="en-US" dirty="0"/>
          </a:p>
          <a:p>
            <a:r>
              <a:rPr lang="en-US" dirty="0"/>
              <a:t>An insurer that is incorporated, organized, or domiciled in this state</a:t>
            </a:r>
          </a:p>
          <a:p>
            <a:endParaRPr lang="en-US" dirty="0"/>
          </a:p>
        </p:txBody>
      </p:sp>
    </p:spTree>
    <p:extLst>
      <p:ext uri="{BB962C8B-B14F-4D97-AF65-F5344CB8AC3E}">
        <p14:creationId xmlns:p14="http://schemas.microsoft.com/office/powerpoint/2010/main" val="8591421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396D0-1847-40D8-9488-B8B7901B0843}"/>
              </a:ext>
            </a:extLst>
          </p:cNvPr>
          <p:cNvSpPr>
            <a:spLocks noGrp="1"/>
          </p:cNvSpPr>
          <p:nvPr>
            <p:ph type="title"/>
          </p:nvPr>
        </p:nvSpPr>
        <p:spPr/>
        <p:txBody>
          <a:bodyPr/>
          <a:lstStyle/>
          <a:p>
            <a:r>
              <a:rPr lang="en-US" dirty="0"/>
              <a:t>Dental insurance </a:t>
            </a:r>
          </a:p>
        </p:txBody>
      </p:sp>
      <p:sp>
        <p:nvSpPr>
          <p:cNvPr id="3" name="Content Placeholder 2">
            <a:extLst>
              <a:ext uri="{FF2B5EF4-FFF2-40B4-BE49-F238E27FC236}">
                <a16:creationId xmlns:a16="http://schemas.microsoft.com/office/drawing/2014/main" id="{788062FB-B16C-4136-911B-B7A4B91CD43A}"/>
              </a:ext>
            </a:extLst>
          </p:cNvPr>
          <p:cNvSpPr>
            <a:spLocks noGrp="1"/>
          </p:cNvSpPr>
          <p:nvPr>
            <p:ph idx="1"/>
          </p:nvPr>
        </p:nvSpPr>
        <p:spPr/>
        <p:txBody>
          <a:bodyPr/>
          <a:lstStyle/>
          <a:p>
            <a:endParaRPr lang="en-US" dirty="0"/>
          </a:p>
          <a:p>
            <a:r>
              <a:rPr lang="en-US" dirty="0"/>
              <a:t>A </a:t>
            </a:r>
            <a:r>
              <a:rPr lang="en-US" i="1" dirty="0"/>
              <a:t>scheduled benefit</a:t>
            </a:r>
            <a:r>
              <a:rPr lang="en-US" dirty="0"/>
              <a:t> policy which specifies how much it will pay for dental treatments, such as checkups, cleaning, fillings, crowns, and so forth</a:t>
            </a:r>
          </a:p>
        </p:txBody>
      </p:sp>
    </p:spTree>
    <p:extLst>
      <p:ext uri="{BB962C8B-B14F-4D97-AF65-F5344CB8AC3E}">
        <p14:creationId xmlns:p14="http://schemas.microsoft.com/office/powerpoint/2010/main" val="426071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B376C-33DB-4692-AFE9-6CCDAD1D4EF0}"/>
              </a:ext>
            </a:extLst>
          </p:cNvPr>
          <p:cNvSpPr>
            <a:spLocks noGrp="1"/>
          </p:cNvSpPr>
          <p:nvPr>
            <p:ph type="title"/>
          </p:nvPr>
        </p:nvSpPr>
        <p:spPr/>
        <p:txBody>
          <a:bodyPr/>
          <a:lstStyle/>
          <a:p>
            <a:r>
              <a:rPr lang="en-US" dirty="0"/>
              <a:t>Exclusion rider </a:t>
            </a:r>
          </a:p>
        </p:txBody>
      </p:sp>
      <p:sp>
        <p:nvSpPr>
          <p:cNvPr id="3" name="Content Placeholder 2">
            <a:extLst>
              <a:ext uri="{FF2B5EF4-FFF2-40B4-BE49-F238E27FC236}">
                <a16:creationId xmlns:a16="http://schemas.microsoft.com/office/drawing/2014/main" id="{F3D91EA3-F21E-4613-88E0-A74BDCC72D4A}"/>
              </a:ext>
            </a:extLst>
          </p:cNvPr>
          <p:cNvSpPr>
            <a:spLocks noGrp="1"/>
          </p:cNvSpPr>
          <p:nvPr>
            <p:ph idx="1"/>
          </p:nvPr>
        </p:nvSpPr>
        <p:spPr>
          <a:xfrm>
            <a:off x="838200" y="2037659"/>
            <a:ext cx="10515600" cy="4351338"/>
          </a:xfrm>
        </p:spPr>
        <p:txBody>
          <a:bodyPr/>
          <a:lstStyle/>
          <a:p>
            <a:endParaRPr lang="en-US" dirty="0"/>
          </a:p>
          <a:p>
            <a:r>
              <a:rPr lang="en-US" dirty="0"/>
              <a:t>The insurer excludes a specified preexisting condition</a:t>
            </a:r>
          </a:p>
        </p:txBody>
      </p:sp>
    </p:spTree>
    <p:extLst>
      <p:ext uri="{BB962C8B-B14F-4D97-AF65-F5344CB8AC3E}">
        <p14:creationId xmlns:p14="http://schemas.microsoft.com/office/powerpoint/2010/main" val="29695479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D8A0A-3E25-494F-BFCC-4AD5DD5FCE2E}"/>
              </a:ext>
            </a:extLst>
          </p:cNvPr>
          <p:cNvSpPr>
            <a:spLocks noGrp="1"/>
          </p:cNvSpPr>
          <p:nvPr>
            <p:ph type="title"/>
          </p:nvPr>
        </p:nvSpPr>
        <p:spPr/>
        <p:txBody>
          <a:bodyPr/>
          <a:lstStyle/>
          <a:p>
            <a:r>
              <a:rPr lang="en-US" dirty="0"/>
              <a:t>Recurrent disability provision </a:t>
            </a:r>
          </a:p>
        </p:txBody>
      </p:sp>
      <p:sp>
        <p:nvSpPr>
          <p:cNvPr id="3" name="Content Placeholder 2">
            <a:extLst>
              <a:ext uri="{FF2B5EF4-FFF2-40B4-BE49-F238E27FC236}">
                <a16:creationId xmlns:a16="http://schemas.microsoft.com/office/drawing/2014/main" id="{B6D017B9-B8E8-4B1D-8FC0-CD4923FF7215}"/>
              </a:ext>
            </a:extLst>
          </p:cNvPr>
          <p:cNvSpPr>
            <a:spLocks noGrp="1"/>
          </p:cNvSpPr>
          <p:nvPr>
            <p:ph idx="1"/>
          </p:nvPr>
        </p:nvSpPr>
        <p:spPr/>
        <p:txBody>
          <a:bodyPr/>
          <a:lstStyle/>
          <a:p>
            <a:endParaRPr lang="en-US" dirty="0"/>
          </a:p>
          <a:p>
            <a:r>
              <a:rPr lang="en-US" dirty="0"/>
              <a:t>A disability income policy provision that specifies the period of time during which the reoccurrence of a disability is considered a continuation of a prior disability</a:t>
            </a:r>
          </a:p>
        </p:txBody>
      </p:sp>
    </p:spTree>
    <p:extLst>
      <p:ext uri="{BB962C8B-B14F-4D97-AF65-F5344CB8AC3E}">
        <p14:creationId xmlns:p14="http://schemas.microsoft.com/office/powerpoint/2010/main" val="34616586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386A6-A105-491B-BCD9-0DDDABC4BAC9}"/>
              </a:ext>
            </a:extLst>
          </p:cNvPr>
          <p:cNvSpPr>
            <a:spLocks noGrp="1"/>
          </p:cNvSpPr>
          <p:nvPr>
            <p:ph type="title"/>
          </p:nvPr>
        </p:nvSpPr>
        <p:spPr/>
        <p:txBody>
          <a:bodyPr/>
          <a:lstStyle/>
          <a:p>
            <a:r>
              <a:rPr lang="en-US" dirty="0"/>
              <a:t>Disability </a:t>
            </a:r>
          </a:p>
        </p:txBody>
      </p:sp>
      <p:sp>
        <p:nvSpPr>
          <p:cNvPr id="3" name="Content Placeholder 2">
            <a:extLst>
              <a:ext uri="{FF2B5EF4-FFF2-40B4-BE49-F238E27FC236}">
                <a16:creationId xmlns:a16="http://schemas.microsoft.com/office/drawing/2014/main" id="{FD12E1B0-C762-4513-AA64-74FE90ED6DD6}"/>
              </a:ext>
            </a:extLst>
          </p:cNvPr>
          <p:cNvSpPr>
            <a:spLocks noGrp="1"/>
          </p:cNvSpPr>
          <p:nvPr>
            <p:ph idx="1"/>
          </p:nvPr>
        </p:nvSpPr>
        <p:spPr/>
        <p:txBody>
          <a:bodyPr/>
          <a:lstStyle/>
          <a:p>
            <a:endParaRPr lang="en-US" dirty="0"/>
          </a:p>
          <a:p>
            <a:r>
              <a:rPr lang="en-US" dirty="0"/>
              <a:t>Physical or mental impairment making a person incapable of working</a:t>
            </a:r>
          </a:p>
        </p:txBody>
      </p:sp>
    </p:spTree>
    <p:extLst>
      <p:ext uri="{BB962C8B-B14F-4D97-AF65-F5344CB8AC3E}">
        <p14:creationId xmlns:p14="http://schemas.microsoft.com/office/powerpoint/2010/main" val="9808265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C62AB-235F-4FA9-9F7F-9DCA91E4446F}"/>
              </a:ext>
            </a:extLst>
          </p:cNvPr>
          <p:cNvSpPr>
            <a:spLocks noGrp="1"/>
          </p:cNvSpPr>
          <p:nvPr>
            <p:ph type="title"/>
          </p:nvPr>
        </p:nvSpPr>
        <p:spPr/>
        <p:txBody>
          <a:bodyPr/>
          <a:lstStyle/>
          <a:p>
            <a:r>
              <a:rPr lang="en-US" dirty="0"/>
              <a:t>Deductible </a:t>
            </a:r>
          </a:p>
        </p:txBody>
      </p:sp>
      <p:sp>
        <p:nvSpPr>
          <p:cNvPr id="3" name="Content Placeholder 2">
            <a:extLst>
              <a:ext uri="{FF2B5EF4-FFF2-40B4-BE49-F238E27FC236}">
                <a16:creationId xmlns:a16="http://schemas.microsoft.com/office/drawing/2014/main" id="{4B56F711-8519-481D-A16A-650C7E3B4089}"/>
              </a:ext>
            </a:extLst>
          </p:cNvPr>
          <p:cNvSpPr>
            <a:spLocks noGrp="1"/>
          </p:cNvSpPr>
          <p:nvPr>
            <p:ph idx="1"/>
          </p:nvPr>
        </p:nvSpPr>
        <p:spPr/>
        <p:txBody>
          <a:bodyPr/>
          <a:lstStyle/>
          <a:p>
            <a:endParaRPr lang="en-US" dirty="0"/>
          </a:p>
          <a:p>
            <a:r>
              <a:rPr lang="en-US" dirty="0"/>
              <a:t>Amount of expense or loss to be paid by the insured before a health insurance policy starts paying benefits by the insured and helps reduce the premium cost</a:t>
            </a:r>
          </a:p>
        </p:txBody>
      </p:sp>
    </p:spTree>
    <p:extLst>
      <p:ext uri="{BB962C8B-B14F-4D97-AF65-F5344CB8AC3E}">
        <p14:creationId xmlns:p14="http://schemas.microsoft.com/office/powerpoint/2010/main" val="40669721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FA9A5-A997-4E71-9B12-80C98E659103}"/>
              </a:ext>
            </a:extLst>
          </p:cNvPr>
          <p:cNvSpPr>
            <a:spLocks noGrp="1"/>
          </p:cNvSpPr>
          <p:nvPr>
            <p:ph type="title"/>
          </p:nvPr>
        </p:nvSpPr>
        <p:spPr/>
        <p:txBody>
          <a:bodyPr/>
          <a:lstStyle/>
          <a:p>
            <a:r>
              <a:rPr lang="en-US" dirty="0"/>
              <a:t>Enrollment period </a:t>
            </a:r>
          </a:p>
        </p:txBody>
      </p:sp>
      <p:sp>
        <p:nvSpPr>
          <p:cNvPr id="3" name="Content Placeholder 2">
            <a:extLst>
              <a:ext uri="{FF2B5EF4-FFF2-40B4-BE49-F238E27FC236}">
                <a16:creationId xmlns:a16="http://schemas.microsoft.com/office/drawing/2014/main" id="{9025D6BC-5251-4453-B97F-4C95F8BCD6B5}"/>
              </a:ext>
            </a:extLst>
          </p:cNvPr>
          <p:cNvSpPr>
            <a:spLocks noGrp="1"/>
          </p:cNvSpPr>
          <p:nvPr>
            <p:ph idx="1"/>
          </p:nvPr>
        </p:nvSpPr>
        <p:spPr/>
        <p:txBody>
          <a:bodyPr/>
          <a:lstStyle/>
          <a:p>
            <a:endParaRPr lang="en-US" dirty="0"/>
          </a:p>
          <a:p>
            <a:r>
              <a:rPr lang="en-US" dirty="0"/>
              <a:t>Period during which new employees can sign up for coverage under a group insurance plan without proof of insurability</a:t>
            </a:r>
          </a:p>
        </p:txBody>
      </p:sp>
    </p:spTree>
    <p:extLst>
      <p:ext uri="{BB962C8B-B14F-4D97-AF65-F5344CB8AC3E}">
        <p14:creationId xmlns:p14="http://schemas.microsoft.com/office/powerpoint/2010/main" val="31111667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72344-32DD-48FB-B50F-CA4FCCBE68F4}"/>
              </a:ext>
            </a:extLst>
          </p:cNvPr>
          <p:cNvSpPr>
            <a:spLocks noGrp="1"/>
          </p:cNvSpPr>
          <p:nvPr>
            <p:ph type="title"/>
          </p:nvPr>
        </p:nvSpPr>
        <p:spPr/>
        <p:txBody>
          <a:bodyPr/>
          <a:lstStyle/>
          <a:p>
            <a:r>
              <a:rPr lang="en-US" dirty="0"/>
              <a:t>Business overhead expense (BOE) insurance </a:t>
            </a:r>
          </a:p>
        </p:txBody>
      </p:sp>
      <p:sp>
        <p:nvSpPr>
          <p:cNvPr id="3" name="Content Placeholder 2">
            <a:extLst>
              <a:ext uri="{FF2B5EF4-FFF2-40B4-BE49-F238E27FC236}">
                <a16:creationId xmlns:a16="http://schemas.microsoft.com/office/drawing/2014/main" id="{333D89D1-EE35-4F45-9AF0-2A1D87C221F0}"/>
              </a:ext>
            </a:extLst>
          </p:cNvPr>
          <p:cNvSpPr>
            <a:spLocks noGrp="1"/>
          </p:cNvSpPr>
          <p:nvPr>
            <p:ph idx="1"/>
          </p:nvPr>
        </p:nvSpPr>
        <p:spPr/>
        <p:txBody>
          <a:bodyPr/>
          <a:lstStyle/>
          <a:p>
            <a:endParaRPr lang="en-US" dirty="0"/>
          </a:p>
          <a:p>
            <a:r>
              <a:rPr lang="en-US" dirty="0"/>
              <a:t>If a businessowner becomes disabled, this policy will not replace the owner’s income, but will instead help pay the expenses of operating the business such as rent, utilities, and wages</a:t>
            </a:r>
          </a:p>
        </p:txBody>
      </p:sp>
    </p:spTree>
    <p:extLst>
      <p:ext uri="{BB962C8B-B14F-4D97-AF65-F5344CB8AC3E}">
        <p14:creationId xmlns:p14="http://schemas.microsoft.com/office/powerpoint/2010/main" val="14035191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FE486-515F-4479-B9A7-24FF2CE9488C}"/>
              </a:ext>
            </a:extLst>
          </p:cNvPr>
          <p:cNvSpPr>
            <a:spLocks noGrp="1"/>
          </p:cNvSpPr>
          <p:nvPr>
            <p:ph type="title"/>
          </p:nvPr>
        </p:nvSpPr>
        <p:spPr/>
        <p:txBody>
          <a:bodyPr/>
          <a:lstStyle/>
          <a:p>
            <a:r>
              <a:rPr lang="en-US" dirty="0"/>
              <a:t>COBRA </a:t>
            </a:r>
          </a:p>
        </p:txBody>
      </p:sp>
      <p:sp>
        <p:nvSpPr>
          <p:cNvPr id="3" name="Content Placeholder 2">
            <a:extLst>
              <a:ext uri="{FF2B5EF4-FFF2-40B4-BE49-F238E27FC236}">
                <a16:creationId xmlns:a16="http://schemas.microsoft.com/office/drawing/2014/main" id="{3CFA7C32-35A5-4FD1-B015-CC27EF8A3637}"/>
              </a:ext>
            </a:extLst>
          </p:cNvPr>
          <p:cNvSpPr>
            <a:spLocks noGrp="1"/>
          </p:cNvSpPr>
          <p:nvPr>
            <p:ph idx="1"/>
          </p:nvPr>
        </p:nvSpPr>
        <p:spPr/>
        <p:txBody>
          <a:bodyPr/>
          <a:lstStyle/>
          <a:p>
            <a:endParaRPr lang="en-US" dirty="0"/>
          </a:p>
          <a:p>
            <a:r>
              <a:rPr lang="en-US" dirty="0"/>
              <a:t>Extends group health coverage to an employee who loses her job for reasons other than gross misconduct.  Coverage may also be extended for family members who lose coverage for various reasons such as death or divorce </a:t>
            </a:r>
          </a:p>
        </p:txBody>
      </p:sp>
    </p:spTree>
    <p:extLst>
      <p:ext uri="{BB962C8B-B14F-4D97-AF65-F5344CB8AC3E}">
        <p14:creationId xmlns:p14="http://schemas.microsoft.com/office/powerpoint/2010/main" val="4601408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B55C0-CBB0-4A54-9243-1E8078065696}"/>
              </a:ext>
            </a:extLst>
          </p:cNvPr>
          <p:cNvSpPr>
            <a:spLocks noGrp="1"/>
          </p:cNvSpPr>
          <p:nvPr>
            <p:ph type="title"/>
          </p:nvPr>
        </p:nvSpPr>
        <p:spPr/>
        <p:txBody>
          <a:bodyPr/>
          <a:lstStyle/>
          <a:p>
            <a:r>
              <a:rPr lang="en-US" dirty="0"/>
              <a:t>Competent parties </a:t>
            </a:r>
          </a:p>
        </p:txBody>
      </p:sp>
      <p:sp>
        <p:nvSpPr>
          <p:cNvPr id="3" name="Content Placeholder 2">
            <a:extLst>
              <a:ext uri="{FF2B5EF4-FFF2-40B4-BE49-F238E27FC236}">
                <a16:creationId xmlns:a16="http://schemas.microsoft.com/office/drawing/2014/main" id="{927D62D0-86A7-4A9F-B7EF-2094FD4A4CFA}"/>
              </a:ext>
            </a:extLst>
          </p:cNvPr>
          <p:cNvSpPr>
            <a:spLocks noGrp="1"/>
          </p:cNvSpPr>
          <p:nvPr>
            <p:ph idx="1"/>
          </p:nvPr>
        </p:nvSpPr>
        <p:spPr/>
        <p:txBody>
          <a:bodyPr/>
          <a:lstStyle/>
          <a:p>
            <a:endParaRPr lang="en-US" dirty="0"/>
          </a:p>
          <a:p>
            <a:r>
              <a:rPr lang="en-US" dirty="0"/>
              <a:t>The applicant must be sane, sober, and of legal age to enter a contract </a:t>
            </a:r>
          </a:p>
        </p:txBody>
      </p:sp>
    </p:spTree>
    <p:extLst>
      <p:ext uri="{BB962C8B-B14F-4D97-AF65-F5344CB8AC3E}">
        <p14:creationId xmlns:p14="http://schemas.microsoft.com/office/powerpoint/2010/main" val="34499912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5F00B-F9DC-442C-82A0-40EE0523BF81}"/>
              </a:ext>
            </a:extLst>
          </p:cNvPr>
          <p:cNvSpPr>
            <a:spLocks noGrp="1"/>
          </p:cNvSpPr>
          <p:nvPr>
            <p:ph type="title"/>
          </p:nvPr>
        </p:nvSpPr>
        <p:spPr/>
        <p:txBody>
          <a:bodyPr/>
          <a:lstStyle/>
          <a:p>
            <a:r>
              <a:rPr lang="en-US" dirty="0"/>
              <a:t>Contributory plan </a:t>
            </a:r>
          </a:p>
        </p:txBody>
      </p:sp>
      <p:sp>
        <p:nvSpPr>
          <p:cNvPr id="3" name="Content Placeholder 2">
            <a:extLst>
              <a:ext uri="{FF2B5EF4-FFF2-40B4-BE49-F238E27FC236}">
                <a16:creationId xmlns:a16="http://schemas.microsoft.com/office/drawing/2014/main" id="{094A5C17-42C9-43BD-98CA-3C8C1C7F0F1D}"/>
              </a:ext>
            </a:extLst>
          </p:cNvPr>
          <p:cNvSpPr>
            <a:spLocks noGrp="1"/>
          </p:cNvSpPr>
          <p:nvPr>
            <p:ph idx="1"/>
          </p:nvPr>
        </p:nvSpPr>
        <p:spPr/>
        <p:txBody>
          <a:bodyPr/>
          <a:lstStyle/>
          <a:p>
            <a:endParaRPr lang="en-US" dirty="0"/>
          </a:p>
          <a:p>
            <a:r>
              <a:rPr lang="en-US" dirty="0"/>
              <a:t>Group insurance plan issued to an employer under which both the employer and employees contribute to the cost of the plan.  Generally, 75% of the eligible employees must be insured</a:t>
            </a:r>
          </a:p>
        </p:txBody>
      </p:sp>
    </p:spTree>
    <p:extLst>
      <p:ext uri="{BB962C8B-B14F-4D97-AF65-F5344CB8AC3E}">
        <p14:creationId xmlns:p14="http://schemas.microsoft.com/office/powerpoint/2010/main" val="36703652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B7437-9FD3-4A8A-AEEC-A19BE62A3564}"/>
              </a:ext>
            </a:extLst>
          </p:cNvPr>
          <p:cNvSpPr>
            <a:spLocks noGrp="1"/>
          </p:cNvSpPr>
          <p:nvPr>
            <p:ph type="title"/>
          </p:nvPr>
        </p:nvSpPr>
        <p:spPr/>
        <p:txBody>
          <a:bodyPr/>
          <a:lstStyle/>
          <a:p>
            <a:r>
              <a:rPr lang="en-US" dirty="0"/>
              <a:t>Credit accident and health insurance </a:t>
            </a:r>
          </a:p>
        </p:txBody>
      </p:sp>
      <p:sp>
        <p:nvSpPr>
          <p:cNvPr id="3" name="Content Placeholder 2">
            <a:extLst>
              <a:ext uri="{FF2B5EF4-FFF2-40B4-BE49-F238E27FC236}">
                <a16:creationId xmlns:a16="http://schemas.microsoft.com/office/drawing/2014/main" id="{B23B0C69-2B21-444A-9397-4EBAED598F1A}"/>
              </a:ext>
            </a:extLst>
          </p:cNvPr>
          <p:cNvSpPr>
            <a:spLocks noGrp="1"/>
          </p:cNvSpPr>
          <p:nvPr>
            <p:ph idx="1"/>
          </p:nvPr>
        </p:nvSpPr>
        <p:spPr/>
        <p:txBody>
          <a:bodyPr/>
          <a:lstStyle/>
          <a:p>
            <a:endParaRPr lang="en-US" dirty="0"/>
          </a:p>
          <a:p>
            <a:r>
              <a:rPr lang="en-US" dirty="0"/>
              <a:t>In the event of total disability, this policy will pay loan or credit card payments on behalf of the insured</a:t>
            </a:r>
          </a:p>
        </p:txBody>
      </p:sp>
    </p:spTree>
    <p:extLst>
      <p:ext uri="{BB962C8B-B14F-4D97-AF65-F5344CB8AC3E}">
        <p14:creationId xmlns:p14="http://schemas.microsoft.com/office/powerpoint/2010/main" val="30885857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A2B62-1B53-4FA6-9404-C6CF282273ED}"/>
              </a:ext>
            </a:extLst>
          </p:cNvPr>
          <p:cNvSpPr>
            <a:spLocks noGrp="1"/>
          </p:cNvSpPr>
          <p:nvPr>
            <p:ph type="title"/>
          </p:nvPr>
        </p:nvSpPr>
        <p:spPr/>
        <p:txBody>
          <a:bodyPr/>
          <a:lstStyle/>
          <a:p>
            <a:r>
              <a:rPr lang="en-US" dirty="0"/>
              <a:t>Independent agency system </a:t>
            </a:r>
          </a:p>
        </p:txBody>
      </p:sp>
      <p:sp>
        <p:nvSpPr>
          <p:cNvPr id="3" name="Content Placeholder 2">
            <a:extLst>
              <a:ext uri="{FF2B5EF4-FFF2-40B4-BE49-F238E27FC236}">
                <a16:creationId xmlns:a16="http://schemas.microsoft.com/office/drawing/2014/main" id="{15C94EE5-BF88-45C8-80BF-6F9BEFECE3E4}"/>
              </a:ext>
            </a:extLst>
          </p:cNvPr>
          <p:cNvSpPr>
            <a:spLocks noGrp="1"/>
          </p:cNvSpPr>
          <p:nvPr>
            <p:ph idx="1"/>
          </p:nvPr>
        </p:nvSpPr>
        <p:spPr/>
        <p:txBody>
          <a:bodyPr/>
          <a:lstStyle/>
          <a:p>
            <a:endParaRPr lang="en-US" dirty="0"/>
          </a:p>
          <a:p>
            <a:r>
              <a:rPr lang="en-US" dirty="0"/>
              <a:t>A system for marketing selling, and distributing insurance in which independent brokers are not affiliated with any one insurer but represent any number of insurers</a:t>
            </a:r>
          </a:p>
        </p:txBody>
      </p:sp>
    </p:spTree>
    <p:extLst>
      <p:ext uri="{BB962C8B-B14F-4D97-AF65-F5344CB8AC3E}">
        <p14:creationId xmlns:p14="http://schemas.microsoft.com/office/powerpoint/2010/main" val="205715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92324-59D8-4A1F-B47F-9D37B5E29406}"/>
              </a:ext>
            </a:extLst>
          </p:cNvPr>
          <p:cNvSpPr>
            <a:spLocks noGrp="1"/>
          </p:cNvSpPr>
          <p:nvPr>
            <p:ph type="title"/>
          </p:nvPr>
        </p:nvSpPr>
        <p:spPr/>
        <p:txBody>
          <a:bodyPr/>
          <a:lstStyle/>
          <a:p>
            <a:r>
              <a:rPr lang="en-US" dirty="0"/>
              <a:t>Express authority </a:t>
            </a:r>
          </a:p>
        </p:txBody>
      </p:sp>
      <p:sp>
        <p:nvSpPr>
          <p:cNvPr id="3" name="Content Placeholder 2">
            <a:extLst>
              <a:ext uri="{FF2B5EF4-FFF2-40B4-BE49-F238E27FC236}">
                <a16:creationId xmlns:a16="http://schemas.microsoft.com/office/drawing/2014/main" id="{B6A49101-4C08-4F13-88D6-95AF29B336EF}"/>
              </a:ext>
            </a:extLst>
          </p:cNvPr>
          <p:cNvSpPr>
            <a:spLocks noGrp="1"/>
          </p:cNvSpPr>
          <p:nvPr>
            <p:ph idx="1"/>
          </p:nvPr>
        </p:nvSpPr>
        <p:spPr/>
        <p:txBody>
          <a:bodyPr/>
          <a:lstStyle/>
          <a:p>
            <a:endParaRPr lang="en-US" dirty="0"/>
          </a:p>
          <a:p>
            <a:r>
              <a:rPr lang="en-US" dirty="0"/>
              <a:t>The specific authority given in writing to the gent in the contract of agency</a:t>
            </a:r>
          </a:p>
          <a:p>
            <a:endParaRPr lang="en-US" dirty="0"/>
          </a:p>
        </p:txBody>
      </p:sp>
    </p:spTree>
    <p:extLst>
      <p:ext uri="{BB962C8B-B14F-4D97-AF65-F5344CB8AC3E}">
        <p14:creationId xmlns:p14="http://schemas.microsoft.com/office/powerpoint/2010/main" val="5733849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3A5AE-C9B2-4973-91CB-EDD68D17D25A}"/>
              </a:ext>
            </a:extLst>
          </p:cNvPr>
          <p:cNvSpPr>
            <a:spLocks noGrp="1"/>
          </p:cNvSpPr>
          <p:nvPr>
            <p:ph type="title"/>
          </p:nvPr>
        </p:nvSpPr>
        <p:spPr/>
        <p:txBody>
          <a:bodyPr/>
          <a:lstStyle/>
          <a:p>
            <a:r>
              <a:rPr lang="en-US" dirty="0"/>
              <a:t>Insurance </a:t>
            </a:r>
          </a:p>
        </p:txBody>
      </p:sp>
      <p:sp>
        <p:nvSpPr>
          <p:cNvPr id="3" name="Content Placeholder 2">
            <a:extLst>
              <a:ext uri="{FF2B5EF4-FFF2-40B4-BE49-F238E27FC236}">
                <a16:creationId xmlns:a16="http://schemas.microsoft.com/office/drawing/2014/main" id="{E440C565-6CC1-42F2-B4E3-E8F119D8E2C1}"/>
              </a:ext>
            </a:extLst>
          </p:cNvPr>
          <p:cNvSpPr>
            <a:spLocks noGrp="1"/>
          </p:cNvSpPr>
          <p:nvPr>
            <p:ph idx="1"/>
          </p:nvPr>
        </p:nvSpPr>
        <p:spPr/>
        <p:txBody>
          <a:bodyPr/>
          <a:lstStyle/>
          <a:p>
            <a:endParaRPr lang="en-US" dirty="0"/>
          </a:p>
          <a:p>
            <a:r>
              <a:rPr lang="en-US" dirty="0"/>
              <a:t>Transfers the risk of loss from insured to insurer through a legal contract</a:t>
            </a:r>
          </a:p>
        </p:txBody>
      </p:sp>
    </p:spTree>
    <p:extLst>
      <p:ext uri="{BB962C8B-B14F-4D97-AF65-F5344CB8AC3E}">
        <p14:creationId xmlns:p14="http://schemas.microsoft.com/office/powerpoint/2010/main" val="26773026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DE1C8-2A8A-4B4F-835D-280E6DACA8FC}"/>
              </a:ext>
            </a:extLst>
          </p:cNvPr>
          <p:cNvSpPr>
            <a:spLocks noGrp="1"/>
          </p:cNvSpPr>
          <p:nvPr>
            <p:ph type="title"/>
          </p:nvPr>
        </p:nvSpPr>
        <p:spPr/>
        <p:txBody>
          <a:bodyPr/>
          <a:lstStyle/>
          <a:p>
            <a:r>
              <a:rPr lang="en-US" dirty="0"/>
              <a:t>Lapse </a:t>
            </a:r>
          </a:p>
        </p:txBody>
      </p:sp>
      <p:sp>
        <p:nvSpPr>
          <p:cNvPr id="3" name="Content Placeholder 2">
            <a:extLst>
              <a:ext uri="{FF2B5EF4-FFF2-40B4-BE49-F238E27FC236}">
                <a16:creationId xmlns:a16="http://schemas.microsoft.com/office/drawing/2014/main" id="{EE70A461-06A1-4650-84C5-6C1D81358F8F}"/>
              </a:ext>
            </a:extLst>
          </p:cNvPr>
          <p:cNvSpPr>
            <a:spLocks noGrp="1"/>
          </p:cNvSpPr>
          <p:nvPr>
            <p:ph idx="1"/>
          </p:nvPr>
        </p:nvSpPr>
        <p:spPr/>
        <p:txBody>
          <a:bodyPr/>
          <a:lstStyle/>
          <a:p>
            <a:endParaRPr lang="en-US" dirty="0"/>
          </a:p>
          <a:p>
            <a:r>
              <a:rPr lang="en-US" dirty="0"/>
              <a:t>Termination of a policy upon the policyowner’s failure to pay the premium by the end of the grace period</a:t>
            </a:r>
          </a:p>
          <a:p>
            <a:endParaRPr lang="en-US" dirty="0"/>
          </a:p>
        </p:txBody>
      </p:sp>
    </p:spTree>
    <p:extLst>
      <p:ext uri="{BB962C8B-B14F-4D97-AF65-F5344CB8AC3E}">
        <p14:creationId xmlns:p14="http://schemas.microsoft.com/office/powerpoint/2010/main" val="32057979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8C0C6-8251-4D68-9CE7-CD4642ACA82A}"/>
              </a:ext>
            </a:extLst>
          </p:cNvPr>
          <p:cNvSpPr>
            <a:spLocks noGrp="1"/>
          </p:cNvSpPr>
          <p:nvPr>
            <p:ph type="title"/>
          </p:nvPr>
        </p:nvSpPr>
        <p:spPr/>
        <p:txBody>
          <a:bodyPr/>
          <a:lstStyle/>
          <a:p>
            <a:r>
              <a:rPr lang="en-US" dirty="0"/>
              <a:t>Intermediate nursing care </a:t>
            </a:r>
          </a:p>
        </p:txBody>
      </p:sp>
      <p:sp>
        <p:nvSpPr>
          <p:cNvPr id="3" name="Content Placeholder 2">
            <a:extLst>
              <a:ext uri="{FF2B5EF4-FFF2-40B4-BE49-F238E27FC236}">
                <a16:creationId xmlns:a16="http://schemas.microsoft.com/office/drawing/2014/main" id="{0FFE7A40-602C-4A23-817F-E539465FBF8B}"/>
              </a:ext>
            </a:extLst>
          </p:cNvPr>
          <p:cNvSpPr>
            <a:spLocks noGrp="1"/>
          </p:cNvSpPr>
          <p:nvPr>
            <p:ph idx="1"/>
          </p:nvPr>
        </p:nvSpPr>
        <p:spPr/>
        <p:txBody>
          <a:bodyPr/>
          <a:lstStyle/>
          <a:p>
            <a:endParaRPr lang="en-US" dirty="0"/>
          </a:p>
          <a:p>
            <a:r>
              <a:rPr lang="en-US" dirty="0"/>
              <a:t>Medical car leading to recovery which is received on an occasional basis as opposed to intense, daily care</a:t>
            </a:r>
          </a:p>
        </p:txBody>
      </p:sp>
    </p:spTree>
    <p:extLst>
      <p:ext uri="{BB962C8B-B14F-4D97-AF65-F5344CB8AC3E}">
        <p14:creationId xmlns:p14="http://schemas.microsoft.com/office/powerpoint/2010/main" val="14323543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0A0E-E8BE-4741-873C-FB19BC0EE717}"/>
              </a:ext>
            </a:extLst>
          </p:cNvPr>
          <p:cNvSpPr>
            <a:spLocks noGrp="1"/>
          </p:cNvSpPr>
          <p:nvPr>
            <p:ph type="title"/>
          </p:nvPr>
        </p:nvSpPr>
        <p:spPr/>
        <p:txBody>
          <a:bodyPr/>
          <a:lstStyle/>
          <a:p>
            <a:r>
              <a:rPr lang="en-US" dirty="0"/>
              <a:t>Implied authority </a:t>
            </a:r>
          </a:p>
        </p:txBody>
      </p:sp>
      <p:sp>
        <p:nvSpPr>
          <p:cNvPr id="3" name="Content Placeholder 2">
            <a:extLst>
              <a:ext uri="{FF2B5EF4-FFF2-40B4-BE49-F238E27FC236}">
                <a16:creationId xmlns:a16="http://schemas.microsoft.com/office/drawing/2014/main" id="{25B68902-26B1-4397-9661-88C88E920FFC}"/>
              </a:ext>
            </a:extLst>
          </p:cNvPr>
          <p:cNvSpPr>
            <a:spLocks noGrp="1"/>
          </p:cNvSpPr>
          <p:nvPr>
            <p:ph idx="1"/>
          </p:nvPr>
        </p:nvSpPr>
        <p:spPr/>
        <p:txBody>
          <a:bodyPr/>
          <a:lstStyle/>
          <a:p>
            <a:endParaRPr lang="en-US" dirty="0"/>
          </a:p>
          <a:p>
            <a:r>
              <a:rPr lang="en-US" dirty="0"/>
              <a:t>Authority not specifically granted to the agent in the contract of agency, but which common sense dictates the agent has.  It enables the agent to carry out routine responsibilities </a:t>
            </a:r>
          </a:p>
          <a:p>
            <a:endParaRPr lang="en-US" dirty="0"/>
          </a:p>
        </p:txBody>
      </p:sp>
    </p:spTree>
    <p:extLst>
      <p:ext uri="{BB962C8B-B14F-4D97-AF65-F5344CB8AC3E}">
        <p14:creationId xmlns:p14="http://schemas.microsoft.com/office/powerpoint/2010/main" val="10395964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4F6BC-1650-4D00-B5DF-BF318DC18F92}"/>
              </a:ext>
            </a:extLst>
          </p:cNvPr>
          <p:cNvSpPr>
            <a:spLocks noGrp="1"/>
          </p:cNvSpPr>
          <p:nvPr>
            <p:ph type="title"/>
          </p:nvPr>
        </p:nvSpPr>
        <p:spPr/>
        <p:txBody>
          <a:bodyPr/>
          <a:lstStyle/>
          <a:p>
            <a:r>
              <a:rPr lang="en-US" dirty="0"/>
              <a:t>Home health care </a:t>
            </a:r>
          </a:p>
        </p:txBody>
      </p:sp>
      <p:sp>
        <p:nvSpPr>
          <p:cNvPr id="3" name="Content Placeholder 2">
            <a:extLst>
              <a:ext uri="{FF2B5EF4-FFF2-40B4-BE49-F238E27FC236}">
                <a16:creationId xmlns:a16="http://schemas.microsoft.com/office/drawing/2014/main" id="{71E7F73B-B1AD-4B35-AD3A-1FBEB2C6421A}"/>
              </a:ext>
            </a:extLst>
          </p:cNvPr>
          <p:cNvSpPr>
            <a:spLocks noGrp="1"/>
          </p:cNvSpPr>
          <p:nvPr>
            <p:ph idx="1"/>
          </p:nvPr>
        </p:nvSpPr>
        <p:spPr/>
        <p:txBody>
          <a:bodyPr/>
          <a:lstStyle/>
          <a:p>
            <a:endParaRPr lang="en-US" dirty="0"/>
          </a:p>
          <a:p>
            <a:r>
              <a:rPr lang="en-US" dirty="0"/>
              <a:t>Care provided in an individual’s home, usually on a part-time basis</a:t>
            </a:r>
          </a:p>
          <a:p>
            <a:endParaRPr lang="en-US" dirty="0"/>
          </a:p>
        </p:txBody>
      </p:sp>
    </p:spTree>
    <p:extLst>
      <p:ext uri="{BB962C8B-B14F-4D97-AF65-F5344CB8AC3E}">
        <p14:creationId xmlns:p14="http://schemas.microsoft.com/office/powerpoint/2010/main" val="490841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E8943-3781-4608-8F1A-AF0E1B8AC211}"/>
              </a:ext>
            </a:extLst>
          </p:cNvPr>
          <p:cNvSpPr>
            <a:spLocks noGrp="1"/>
          </p:cNvSpPr>
          <p:nvPr>
            <p:ph type="title"/>
          </p:nvPr>
        </p:nvSpPr>
        <p:spPr/>
        <p:txBody>
          <a:bodyPr/>
          <a:lstStyle/>
          <a:p>
            <a:r>
              <a:rPr lang="en-US" dirty="0"/>
              <a:t>Health insurance </a:t>
            </a:r>
          </a:p>
        </p:txBody>
      </p:sp>
      <p:sp>
        <p:nvSpPr>
          <p:cNvPr id="3" name="Content Placeholder 2">
            <a:extLst>
              <a:ext uri="{FF2B5EF4-FFF2-40B4-BE49-F238E27FC236}">
                <a16:creationId xmlns:a16="http://schemas.microsoft.com/office/drawing/2014/main" id="{C9E0003C-30B3-4F4B-ACA0-3F20FEBC8D51}"/>
              </a:ext>
            </a:extLst>
          </p:cNvPr>
          <p:cNvSpPr>
            <a:spLocks noGrp="1"/>
          </p:cNvSpPr>
          <p:nvPr>
            <p:ph idx="1"/>
          </p:nvPr>
        </p:nvSpPr>
        <p:spPr/>
        <p:txBody>
          <a:bodyPr/>
          <a:lstStyle/>
          <a:p>
            <a:endParaRPr lang="en-US" dirty="0"/>
          </a:p>
          <a:p>
            <a:r>
              <a:rPr lang="en-US" dirty="0"/>
              <a:t>A broad description of insurance of offset the cost of accident or illness.  May be in the form of reimbursement or indemnity (cash) policies</a:t>
            </a:r>
          </a:p>
        </p:txBody>
      </p:sp>
    </p:spTree>
    <p:extLst>
      <p:ext uri="{BB962C8B-B14F-4D97-AF65-F5344CB8AC3E}">
        <p14:creationId xmlns:p14="http://schemas.microsoft.com/office/powerpoint/2010/main" val="10210525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E7C8-DC7B-4DBD-945C-6775E1D9EE4D}"/>
              </a:ext>
            </a:extLst>
          </p:cNvPr>
          <p:cNvSpPr>
            <a:spLocks noGrp="1"/>
          </p:cNvSpPr>
          <p:nvPr>
            <p:ph type="title"/>
          </p:nvPr>
        </p:nvSpPr>
        <p:spPr/>
        <p:txBody>
          <a:bodyPr/>
          <a:lstStyle/>
          <a:p>
            <a:r>
              <a:rPr lang="en-US" dirty="0"/>
              <a:t>Indemnity approach </a:t>
            </a:r>
          </a:p>
        </p:txBody>
      </p:sp>
      <p:sp>
        <p:nvSpPr>
          <p:cNvPr id="3" name="Content Placeholder 2">
            <a:extLst>
              <a:ext uri="{FF2B5EF4-FFF2-40B4-BE49-F238E27FC236}">
                <a16:creationId xmlns:a16="http://schemas.microsoft.com/office/drawing/2014/main" id="{ADE304CF-94D2-44CB-B529-EC7A1D319B68}"/>
              </a:ext>
            </a:extLst>
          </p:cNvPr>
          <p:cNvSpPr>
            <a:spLocks noGrp="1"/>
          </p:cNvSpPr>
          <p:nvPr>
            <p:ph idx="1"/>
          </p:nvPr>
        </p:nvSpPr>
        <p:spPr/>
        <p:txBody>
          <a:bodyPr/>
          <a:lstStyle/>
          <a:p>
            <a:endParaRPr lang="en-US" dirty="0"/>
          </a:p>
          <a:p>
            <a:r>
              <a:rPr lang="en-US" dirty="0"/>
              <a:t>Payment based on a predetermined, fixed amount for the medical services provided, regardless of the actual expenses incurred or reimbursement received from other insurance</a:t>
            </a:r>
          </a:p>
          <a:p>
            <a:endParaRPr lang="en-US" dirty="0"/>
          </a:p>
        </p:txBody>
      </p:sp>
    </p:spTree>
    <p:extLst>
      <p:ext uri="{BB962C8B-B14F-4D97-AF65-F5344CB8AC3E}">
        <p14:creationId xmlns:p14="http://schemas.microsoft.com/office/powerpoint/2010/main" val="32225085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E1E6D-F2AB-4AF2-AEB3-0D78823895BF}"/>
              </a:ext>
            </a:extLst>
          </p:cNvPr>
          <p:cNvSpPr>
            <a:spLocks noGrp="1"/>
          </p:cNvSpPr>
          <p:nvPr>
            <p:ph type="title"/>
          </p:nvPr>
        </p:nvSpPr>
        <p:spPr/>
        <p:txBody>
          <a:bodyPr/>
          <a:lstStyle/>
          <a:p>
            <a:r>
              <a:rPr lang="en-US" dirty="0"/>
              <a:t>Total disability </a:t>
            </a:r>
          </a:p>
        </p:txBody>
      </p:sp>
      <p:sp>
        <p:nvSpPr>
          <p:cNvPr id="3" name="Content Placeholder 2">
            <a:extLst>
              <a:ext uri="{FF2B5EF4-FFF2-40B4-BE49-F238E27FC236}">
                <a16:creationId xmlns:a16="http://schemas.microsoft.com/office/drawing/2014/main" id="{595882BB-9CCE-4243-9E13-74012F94A06E}"/>
              </a:ext>
            </a:extLst>
          </p:cNvPr>
          <p:cNvSpPr>
            <a:spLocks noGrp="1"/>
          </p:cNvSpPr>
          <p:nvPr>
            <p:ph idx="1"/>
          </p:nvPr>
        </p:nvSpPr>
        <p:spPr/>
        <p:txBody>
          <a:bodyPr/>
          <a:lstStyle/>
          <a:p>
            <a:endParaRPr lang="en-US" dirty="0"/>
          </a:p>
          <a:p>
            <a:r>
              <a:rPr lang="en-US" dirty="0"/>
              <a:t>Definition of disability where the insured is unable to work</a:t>
            </a:r>
          </a:p>
        </p:txBody>
      </p:sp>
    </p:spTree>
    <p:extLst>
      <p:ext uri="{BB962C8B-B14F-4D97-AF65-F5344CB8AC3E}">
        <p14:creationId xmlns:p14="http://schemas.microsoft.com/office/powerpoint/2010/main" val="40341610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A2A6-7885-4DA1-A40A-A969B65B7391}"/>
              </a:ext>
            </a:extLst>
          </p:cNvPr>
          <p:cNvSpPr>
            <a:spLocks noGrp="1"/>
          </p:cNvSpPr>
          <p:nvPr>
            <p:ph type="title"/>
          </p:nvPr>
        </p:nvSpPr>
        <p:spPr/>
        <p:txBody>
          <a:bodyPr/>
          <a:lstStyle/>
          <a:p>
            <a:r>
              <a:rPr lang="en-US" dirty="0"/>
              <a:t>Stop-loss provision </a:t>
            </a:r>
          </a:p>
        </p:txBody>
      </p:sp>
      <p:sp>
        <p:nvSpPr>
          <p:cNvPr id="3" name="Content Placeholder 2">
            <a:extLst>
              <a:ext uri="{FF2B5EF4-FFF2-40B4-BE49-F238E27FC236}">
                <a16:creationId xmlns:a16="http://schemas.microsoft.com/office/drawing/2014/main" id="{3E4D487D-74FD-4C6E-A712-F43A81C312FD}"/>
              </a:ext>
            </a:extLst>
          </p:cNvPr>
          <p:cNvSpPr>
            <a:spLocks noGrp="1"/>
          </p:cNvSpPr>
          <p:nvPr>
            <p:ph idx="1"/>
          </p:nvPr>
        </p:nvSpPr>
        <p:spPr/>
        <p:txBody>
          <a:bodyPr/>
          <a:lstStyle/>
          <a:p>
            <a:endParaRPr lang="en-US" dirty="0"/>
          </a:p>
          <a:p>
            <a:r>
              <a:rPr lang="en-US" dirty="0"/>
              <a:t>Limits the maximum out-of-pocket expense an insured must pay for health care and once this threshold has been met, the health insurance policy covers all expenses for the remainder of the year at 100%</a:t>
            </a:r>
          </a:p>
        </p:txBody>
      </p:sp>
    </p:spTree>
    <p:extLst>
      <p:ext uri="{BB962C8B-B14F-4D97-AF65-F5344CB8AC3E}">
        <p14:creationId xmlns:p14="http://schemas.microsoft.com/office/powerpoint/2010/main" val="8394336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BEF0-BF54-4040-8987-1686C8B1EB95}"/>
              </a:ext>
            </a:extLst>
          </p:cNvPr>
          <p:cNvSpPr>
            <a:spLocks noGrp="1"/>
          </p:cNvSpPr>
          <p:nvPr>
            <p:ph type="title"/>
          </p:nvPr>
        </p:nvSpPr>
        <p:spPr/>
        <p:txBody>
          <a:bodyPr/>
          <a:lstStyle/>
          <a:p>
            <a:r>
              <a:rPr lang="en-US" dirty="0"/>
              <a:t>Substandard risk </a:t>
            </a:r>
          </a:p>
        </p:txBody>
      </p:sp>
      <p:sp>
        <p:nvSpPr>
          <p:cNvPr id="3" name="Content Placeholder 2">
            <a:extLst>
              <a:ext uri="{FF2B5EF4-FFF2-40B4-BE49-F238E27FC236}">
                <a16:creationId xmlns:a16="http://schemas.microsoft.com/office/drawing/2014/main" id="{67771ECB-B95E-4188-A365-33D1FE16A981}"/>
              </a:ext>
            </a:extLst>
          </p:cNvPr>
          <p:cNvSpPr>
            <a:spLocks noGrp="1"/>
          </p:cNvSpPr>
          <p:nvPr>
            <p:ph idx="1"/>
          </p:nvPr>
        </p:nvSpPr>
        <p:spPr/>
        <p:txBody>
          <a:bodyPr/>
          <a:lstStyle/>
          <a:p>
            <a:endParaRPr lang="en-US" dirty="0"/>
          </a:p>
          <a:p>
            <a:r>
              <a:rPr lang="en-US" dirty="0"/>
              <a:t>Person who is considered an under-average impaired insurance risk and is charged a higher than standard premium</a:t>
            </a:r>
          </a:p>
        </p:txBody>
      </p:sp>
    </p:spTree>
    <p:extLst>
      <p:ext uri="{BB962C8B-B14F-4D97-AF65-F5344CB8AC3E}">
        <p14:creationId xmlns:p14="http://schemas.microsoft.com/office/powerpoint/2010/main" val="3360407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33911-3137-47D5-BFBF-3B7D8650B441}"/>
              </a:ext>
            </a:extLst>
          </p:cNvPr>
          <p:cNvSpPr>
            <a:spLocks noGrp="1"/>
          </p:cNvSpPr>
          <p:nvPr>
            <p:ph type="title"/>
          </p:nvPr>
        </p:nvSpPr>
        <p:spPr/>
        <p:txBody>
          <a:bodyPr/>
          <a:lstStyle/>
          <a:p>
            <a:r>
              <a:rPr lang="en-US" dirty="0"/>
              <a:t>Fully insured </a:t>
            </a:r>
          </a:p>
        </p:txBody>
      </p:sp>
      <p:sp>
        <p:nvSpPr>
          <p:cNvPr id="3" name="Content Placeholder 2">
            <a:extLst>
              <a:ext uri="{FF2B5EF4-FFF2-40B4-BE49-F238E27FC236}">
                <a16:creationId xmlns:a16="http://schemas.microsoft.com/office/drawing/2014/main" id="{32A0D9E6-CE5C-4AEC-8D9C-83E833F636CB}"/>
              </a:ext>
            </a:extLst>
          </p:cNvPr>
          <p:cNvSpPr>
            <a:spLocks noGrp="1"/>
          </p:cNvSpPr>
          <p:nvPr>
            <p:ph idx="1"/>
          </p:nvPr>
        </p:nvSpPr>
        <p:spPr/>
        <p:txBody>
          <a:bodyPr/>
          <a:lstStyle/>
          <a:p>
            <a:endParaRPr lang="en-US" dirty="0"/>
          </a:p>
          <a:p>
            <a:r>
              <a:rPr lang="en-US" dirty="0"/>
              <a:t>A status of complete eligibility where a worker has paid social security taxes for at least 40 quarters of covered employment.  Social Security benefits include:  death benefits, retirement benefits, disability benefits, and Medicare benefits</a:t>
            </a:r>
          </a:p>
          <a:p>
            <a:endParaRPr lang="en-US" dirty="0"/>
          </a:p>
        </p:txBody>
      </p:sp>
    </p:spTree>
    <p:extLst>
      <p:ext uri="{BB962C8B-B14F-4D97-AF65-F5344CB8AC3E}">
        <p14:creationId xmlns:p14="http://schemas.microsoft.com/office/powerpoint/2010/main" val="18433840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B779A-728A-407A-90B0-CBD9BA0DF4D6}"/>
              </a:ext>
            </a:extLst>
          </p:cNvPr>
          <p:cNvSpPr>
            <a:spLocks noGrp="1"/>
          </p:cNvSpPr>
          <p:nvPr>
            <p:ph type="title"/>
          </p:nvPr>
        </p:nvSpPr>
        <p:spPr/>
        <p:txBody>
          <a:bodyPr/>
          <a:lstStyle/>
          <a:p>
            <a:r>
              <a:rPr lang="en-US" dirty="0"/>
              <a:t>Underwriting </a:t>
            </a:r>
          </a:p>
        </p:txBody>
      </p:sp>
      <p:sp>
        <p:nvSpPr>
          <p:cNvPr id="3" name="Content Placeholder 2">
            <a:extLst>
              <a:ext uri="{FF2B5EF4-FFF2-40B4-BE49-F238E27FC236}">
                <a16:creationId xmlns:a16="http://schemas.microsoft.com/office/drawing/2014/main" id="{15A08F82-DFDC-41C7-AB1F-867D1A6DAEB0}"/>
              </a:ext>
            </a:extLst>
          </p:cNvPr>
          <p:cNvSpPr>
            <a:spLocks noGrp="1"/>
          </p:cNvSpPr>
          <p:nvPr>
            <p:ph idx="1"/>
          </p:nvPr>
        </p:nvSpPr>
        <p:spPr/>
        <p:txBody>
          <a:bodyPr/>
          <a:lstStyle/>
          <a:p>
            <a:endParaRPr lang="en-US" dirty="0"/>
          </a:p>
          <a:p>
            <a:r>
              <a:rPr lang="en-US" dirty="0"/>
              <a:t>A department found within an insurance company that reviews applications to evaluate risk and eliminates those that do not meet standards</a:t>
            </a:r>
          </a:p>
        </p:txBody>
      </p:sp>
    </p:spTree>
    <p:extLst>
      <p:ext uri="{BB962C8B-B14F-4D97-AF65-F5344CB8AC3E}">
        <p14:creationId xmlns:p14="http://schemas.microsoft.com/office/powerpoint/2010/main" val="30364269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9BED-1043-4F57-9800-3DB84DEACB45}"/>
              </a:ext>
            </a:extLst>
          </p:cNvPr>
          <p:cNvSpPr>
            <a:spLocks noGrp="1"/>
          </p:cNvSpPr>
          <p:nvPr>
            <p:ph type="title"/>
          </p:nvPr>
        </p:nvSpPr>
        <p:spPr/>
        <p:txBody>
          <a:bodyPr/>
          <a:lstStyle/>
          <a:p>
            <a:r>
              <a:rPr lang="en-US" dirty="0"/>
              <a:t>Respite care </a:t>
            </a:r>
          </a:p>
        </p:txBody>
      </p:sp>
      <p:sp>
        <p:nvSpPr>
          <p:cNvPr id="3" name="Content Placeholder 2">
            <a:extLst>
              <a:ext uri="{FF2B5EF4-FFF2-40B4-BE49-F238E27FC236}">
                <a16:creationId xmlns:a16="http://schemas.microsoft.com/office/drawing/2014/main" id="{EAE7AAF9-440E-4F3F-B131-036119A64145}"/>
              </a:ext>
            </a:extLst>
          </p:cNvPr>
          <p:cNvSpPr>
            <a:spLocks noGrp="1"/>
          </p:cNvSpPr>
          <p:nvPr>
            <p:ph idx="1"/>
          </p:nvPr>
        </p:nvSpPr>
        <p:spPr/>
        <p:txBody>
          <a:bodyPr/>
          <a:lstStyle/>
          <a:p>
            <a:endParaRPr lang="en-US" dirty="0"/>
          </a:p>
          <a:p>
            <a:r>
              <a:rPr lang="en-US" dirty="0"/>
              <a:t>Type of health or medical care designed to provide a short rest period for a caregiver</a:t>
            </a:r>
          </a:p>
        </p:txBody>
      </p:sp>
    </p:spTree>
    <p:extLst>
      <p:ext uri="{BB962C8B-B14F-4D97-AF65-F5344CB8AC3E}">
        <p14:creationId xmlns:p14="http://schemas.microsoft.com/office/powerpoint/2010/main" val="36215649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D625E-E6B4-408F-90D7-53EF03E1945C}"/>
              </a:ext>
            </a:extLst>
          </p:cNvPr>
          <p:cNvSpPr>
            <a:spLocks noGrp="1"/>
          </p:cNvSpPr>
          <p:nvPr>
            <p:ph type="title"/>
          </p:nvPr>
        </p:nvSpPr>
        <p:spPr/>
        <p:txBody>
          <a:bodyPr/>
          <a:lstStyle/>
          <a:p>
            <a:r>
              <a:rPr lang="en-US" dirty="0"/>
              <a:t>Representation </a:t>
            </a:r>
          </a:p>
        </p:txBody>
      </p:sp>
      <p:sp>
        <p:nvSpPr>
          <p:cNvPr id="3" name="Content Placeholder 2">
            <a:extLst>
              <a:ext uri="{FF2B5EF4-FFF2-40B4-BE49-F238E27FC236}">
                <a16:creationId xmlns:a16="http://schemas.microsoft.com/office/drawing/2014/main" id="{895997A0-5022-40E6-A030-AA0CE2BA05FD}"/>
              </a:ext>
            </a:extLst>
          </p:cNvPr>
          <p:cNvSpPr>
            <a:spLocks noGrp="1"/>
          </p:cNvSpPr>
          <p:nvPr>
            <p:ph idx="1"/>
          </p:nvPr>
        </p:nvSpPr>
        <p:spPr/>
        <p:txBody>
          <a:bodyPr/>
          <a:lstStyle/>
          <a:p>
            <a:endParaRPr lang="en-US" dirty="0"/>
          </a:p>
          <a:p>
            <a:r>
              <a:rPr lang="en-US" dirty="0"/>
              <a:t>A statement believed to be true to the best of one’s knowledge</a:t>
            </a:r>
          </a:p>
        </p:txBody>
      </p:sp>
    </p:spTree>
    <p:extLst>
      <p:ext uri="{BB962C8B-B14F-4D97-AF65-F5344CB8AC3E}">
        <p14:creationId xmlns:p14="http://schemas.microsoft.com/office/powerpoint/2010/main" val="8765931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4E37-BF97-4F64-8356-4FC93FC2010B}"/>
              </a:ext>
            </a:extLst>
          </p:cNvPr>
          <p:cNvSpPr>
            <a:spLocks noGrp="1"/>
          </p:cNvSpPr>
          <p:nvPr>
            <p:ph type="title"/>
          </p:nvPr>
        </p:nvSpPr>
        <p:spPr/>
        <p:txBody>
          <a:bodyPr/>
          <a:lstStyle/>
          <a:p>
            <a:r>
              <a:rPr lang="en-US" dirty="0"/>
              <a:t>Preexisting condition </a:t>
            </a:r>
          </a:p>
        </p:txBody>
      </p:sp>
      <p:sp>
        <p:nvSpPr>
          <p:cNvPr id="3" name="Content Placeholder 2">
            <a:extLst>
              <a:ext uri="{FF2B5EF4-FFF2-40B4-BE49-F238E27FC236}">
                <a16:creationId xmlns:a16="http://schemas.microsoft.com/office/drawing/2014/main" id="{6C33B3EE-B6DA-4A31-BE99-66E58ABF1E30}"/>
              </a:ext>
            </a:extLst>
          </p:cNvPr>
          <p:cNvSpPr>
            <a:spLocks noGrp="1"/>
          </p:cNvSpPr>
          <p:nvPr>
            <p:ph idx="1"/>
          </p:nvPr>
        </p:nvSpPr>
        <p:spPr/>
        <p:txBody>
          <a:bodyPr/>
          <a:lstStyle/>
          <a:p>
            <a:endParaRPr lang="en-US" dirty="0"/>
          </a:p>
          <a:p>
            <a:r>
              <a:rPr lang="en-US" dirty="0"/>
              <a:t>An illness or medical condition that existed before a policy effective date </a:t>
            </a:r>
          </a:p>
        </p:txBody>
      </p:sp>
    </p:spTree>
    <p:extLst>
      <p:ext uri="{BB962C8B-B14F-4D97-AF65-F5344CB8AC3E}">
        <p14:creationId xmlns:p14="http://schemas.microsoft.com/office/powerpoint/2010/main" val="27136716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7D592-ED93-4303-B4D6-159387369420}"/>
              </a:ext>
            </a:extLst>
          </p:cNvPr>
          <p:cNvSpPr>
            <a:spLocks noGrp="1"/>
          </p:cNvSpPr>
          <p:nvPr>
            <p:ph type="title"/>
          </p:nvPr>
        </p:nvSpPr>
        <p:spPr/>
        <p:txBody>
          <a:bodyPr/>
          <a:lstStyle/>
          <a:p>
            <a:r>
              <a:rPr lang="en-US" dirty="0"/>
              <a:t>Preferred, standard, substandard, or declined </a:t>
            </a:r>
          </a:p>
        </p:txBody>
      </p:sp>
      <p:sp>
        <p:nvSpPr>
          <p:cNvPr id="3" name="Content Placeholder 2">
            <a:extLst>
              <a:ext uri="{FF2B5EF4-FFF2-40B4-BE49-F238E27FC236}">
                <a16:creationId xmlns:a16="http://schemas.microsoft.com/office/drawing/2014/main" id="{BD245481-A2C6-48A9-BBC3-1D1B6425B9BD}"/>
              </a:ext>
            </a:extLst>
          </p:cNvPr>
          <p:cNvSpPr>
            <a:spLocks noGrp="1"/>
          </p:cNvSpPr>
          <p:nvPr>
            <p:ph idx="1"/>
          </p:nvPr>
        </p:nvSpPr>
        <p:spPr/>
        <p:txBody>
          <a:bodyPr/>
          <a:lstStyle/>
          <a:p>
            <a:endParaRPr lang="en-US" dirty="0"/>
          </a:p>
          <a:p>
            <a:r>
              <a:rPr lang="en-US" dirty="0"/>
              <a:t>The four risks are classified</a:t>
            </a:r>
          </a:p>
        </p:txBody>
      </p:sp>
    </p:spTree>
    <p:extLst>
      <p:ext uri="{BB962C8B-B14F-4D97-AF65-F5344CB8AC3E}">
        <p14:creationId xmlns:p14="http://schemas.microsoft.com/office/powerpoint/2010/main" val="35730035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BEC59-B825-4990-B3D0-443D43DAE81B}"/>
              </a:ext>
            </a:extLst>
          </p:cNvPr>
          <p:cNvSpPr>
            <a:spLocks noGrp="1"/>
          </p:cNvSpPr>
          <p:nvPr>
            <p:ph type="title"/>
          </p:nvPr>
        </p:nvSpPr>
        <p:spPr/>
        <p:txBody>
          <a:bodyPr/>
          <a:lstStyle/>
          <a:p>
            <a:r>
              <a:rPr lang="en-US" dirty="0"/>
              <a:t>Primary insurance amount (PIA) </a:t>
            </a:r>
          </a:p>
        </p:txBody>
      </p:sp>
      <p:sp>
        <p:nvSpPr>
          <p:cNvPr id="3" name="Content Placeholder 2">
            <a:extLst>
              <a:ext uri="{FF2B5EF4-FFF2-40B4-BE49-F238E27FC236}">
                <a16:creationId xmlns:a16="http://schemas.microsoft.com/office/drawing/2014/main" id="{4543306D-F2E1-4A8F-B57A-34FD086D1E3C}"/>
              </a:ext>
            </a:extLst>
          </p:cNvPr>
          <p:cNvSpPr>
            <a:spLocks noGrp="1"/>
          </p:cNvSpPr>
          <p:nvPr>
            <p:ph idx="1"/>
          </p:nvPr>
        </p:nvSpPr>
        <p:spPr/>
        <p:txBody>
          <a:bodyPr/>
          <a:lstStyle/>
          <a:p>
            <a:endParaRPr lang="en-US" dirty="0"/>
          </a:p>
          <a:p>
            <a:r>
              <a:rPr lang="en-US" dirty="0"/>
              <a:t>Amount equal to a covered worker’s full Social Security retirement benefit or disability benefit</a:t>
            </a:r>
          </a:p>
        </p:txBody>
      </p:sp>
    </p:spTree>
    <p:extLst>
      <p:ext uri="{BB962C8B-B14F-4D97-AF65-F5344CB8AC3E}">
        <p14:creationId xmlns:p14="http://schemas.microsoft.com/office/powerpoint/2010/main" val="41577995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3A4D6-607F-4483-9705-F0C9D1553F96}"/>
              </a:ext>
            </a:extLst>
          </p:cNvPr>
          <p:cNvSpPr>
            <a:spLocks noGrp="1"/>
          </p:cNvSpPr>
          <p:nvPr>
            <p:ph type="title"/>
          </p:nvPr>
        </p:nvSpPr>
        <p:spPr/>
        <p:txBody>
          <a:bodyPr/>
          <a:lstStyle/>
          <a:p>
            <a:r>
              <a:rPr lang="en-US" dirty="0"/>
              <a:t>Probationary period </a:t>
            </a:r>
          </a:p>
        </p:txBody>
      </p:sp>
      <p:sp>
        <p:nvSpPr>
          <p:cNvPr id="3" name="Content Placeholder 2">
            <a:extLst>
              <a:ext uri="{FF2B5EF4-FFF2-40B4-BE49-F238E27FC236}">
                <a16:creationId xmlns:a16="http://schemas.microsoft.com/office/drawing/2014/main" id="{D0A2F51F-333F-44F1-931B-CCE814ABF2B7}"/>
              </a:ext>
            </a:extLst>
          </p:cNvPr>
          <p:cNvSpPr>
            <a:spLocks noGrp="1"/>
          </p:cNvSpPr>
          <p:nvPr>
            <p:ph idx="1"/>
          </p:nvPr>
        </p:nvSpPr>
        <p:spPr/>
        <p:txBody>
          <a:bodyPr/>
          <a:lstStyle/>
          <a:p>
            <a:endParaRPr lang="en-US" dirty="0"/>
          </a:p>
          <a:p>
            <a:r>
              <a:rPr lang="en-US" dirty="0"/>
              <a:t>A period of time between the issuance of a policy and the date coverage begins (sickness is not covered during this time)</a:t>
            </a:r>
          </a:p>
        </p:txBody>
      </p:sp>
    </p:spTree>
    <p:extLst>
      <p:ext uri="{BB962C8B-B14F-4D97-AF65-F5344CB8AC3E}">
        <p14:creationId xmlns:p14="http://schemas.microsoft.com/office/powerpoint/2010/main" val="23501096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57A0-828D-4E64-8EFE-CF3AF1A41C9A}"/>
              </a:ext>
            </a:extLst>
          </p:cNvPr>
          <p:cNvSpPr>
            <a:spLocks noGrp="1"/>
          </p:cNvSpPr>
          <p:nvPr>
            <p:ph type="title"/>
          </p:nvPr>
        </p:nvSpPr>
        <p:spPr/>
        <p:txBody>
          <a:bodyPr/>
          <a:lstStyle/>
          <a:p>
            <a:r>
              <a:rPr lang="en-US" dirty="0"/>
              <a:t>Peril</a:t>
            </a:r>
          </a:p>
        </p:txBody>
      </p:sp>
      <p:sp>
        <p:nvSpPr>
          <p:cNvPr id="3" name="Content Placeholder 2">
            <a:extLst>
              <a:ext uri="{FF2B5EF4-FFF2-40B4-BE49-F238E27FC236}">
                <a16:creationId xmlns:a16="http://schemas.microsoft.com/office/drawing/2014/main" id="{20DA9442-260A-4B37-BEEE-A524D785E02F}"/>
              </a:ext>
            </a:extLst>
          </p:cNvPr>
          <p:cNvSpPr>
            <a:spLocks noGrp="1"/>
          </p:cNvSpPr>
          <p:nvPr>
            <p:ph idx="1"/>
          </p:nvPr>
        </p:nvSpPr>
        <p:spPr/>
        <p:txBody>
          <a:bodyPr/>
          <a:lstStyle/>
          <a:p>
            <a:endParaRPr lang="en-US" dirty="0"/>
          </a:p>
          <a:p>
            <a:r>
              <a:rPr lang="en-US" dirty="0"/>
              <a:t>The cause (reason) for the loss (fire, wind, hail, and so forth)</a:t>
            </a:r>
          </a:p>
        </p:txBody>
      </p:sp>
    </p:spTree>
    <p:extLst>
      <p:ext uri="{BB962C8B-B14F-4D97-AF65-F5344CB8AC3E}">
        <p14:creationId xmlns:p14="http://schemas.microsoft.com/office/powerpoint/2010/main" val="13071173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790FF-349A-41EB-8F3E-44ED35B4CCCB}"/>
              </a:ext>
            </a:extLst>
          </p:cNvPr>
          <p:cNvSpPr>
            <a:spLocks noGrp="1"/>
          </p:cNvSpPr>
          <p:nvPr>
            <p:ph type="title"/>
          </p:nvPr>
        </p:nvSpPr>
        <p:spPr/>
        <p:txBody>
          <a:bodyPr/>
          <a:lstStyle/>
          <a:p>
            <a:r>
              <a:rPr lang="en-US" dirty="0"/>
              <a:t>Preferred provider organization (PPO) </a:t>
            </a:r>
          </a:p>
        </p:txBody>
      </p:sp>
      <p:sp>
        <p:nvSpPr>
          <p:cNvPr id="3" name="Content Placeholder 2">
            <a:extLst>
              <a:ext uri="{FF2B5EF4-FFF2-40B4-BE49-F238E27FC236}">
                <a16:creationId xmlns:a16="http://schemas.microsoft.com/office/drawing/2014/main" id="{2DCA8801-84F6-4E5F-BE43-8E846E1150D0}"/>
              </a:ext>
            </a:extLst>
          </p:cNvPr>
          <p:cNvSpPr>
            <a:spLocks noGrp="1"/>
          </p:cNvSpPr>
          <p:nvPr>
            <p:ph idx="1"/>
          </p:nvPr>
        </p:nvSpPr>
        <p:spPr/>
        <p:txBody>
          <a:bodyPr/>
          <a:lstStyle/>
          <a:p>
            <a:endParaRPr lang="en-US" dirty="0"/>
          </a:p>
          <a:p>
            <a:r>
              <a:rPr lang="en-US" dirty="0"/>
              <a:t>Association of health care providers, such as doctors and hospitals, who agree to provide health care to members of a particular group at a discounted rate</a:t>
            </a:r>
          </a:p>
        </p:txBody>
      </p:sp>
    </p:spTree>
    <p:extLst>
      <p:ext uri="{BB962C8B-B14F-4D97-AF65-F5344CB8AC3E}">
        <p14:creationId xmlns:p14="http://schemas.microsoft.com/office/powerpoint/2010/main" val="30394686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123F8-9705-4228-A518-12C12F42FBAA}"/>
              </a:ext>
            </a:extLst>
          </p:cNvPr>
          <p:cNvSpPr>
            <a:spLocks noGrp="1"/>
          </p:cNvSpPr>
          <p:nvPr>
            <p:ph type="title"/>
          </p:nvPr>
        </p:nvSpPr>
        <p:spPr/>
        <p:txBody>
          <a:bodyPr/>
          <a:lstStyle/>
          <a:p>
            <a:r>
              <a:rPr lang="en-US" dirty="0"/>
              <a:t>Blackout period </a:t>
            </a:r>
          </a:p>
        </p:txBody>
      </p:sp>
      <p:sp>
        <p:nvSpPr>
          <p:cNvPr id="3" name="Content Placeholder 2">
            <a:extLst>
              <a:ext uri="{FF2B5EF4-FFF2-40B4-BE49-F238E27FC236}">
                <a16:creationId xmlns:a16="http://schemas.microsoft.com/office/drawing/2014/main" id="{2FC5B179-C972-4C11-A2B7-4D6DE62381DE}"/>
              </a:ext>
            </a:extLst>
          </p:cNvPr>
          <p:cNvSpPr>
            <a:spLocks noGrp="1"/>
          </p:cNvSpPr>
          <p:nvPr>
            <p:ph idx="1"/>
          </p:nvPr>
        </p:nvSpPr>
        <p:spPr/>
        <p:txBody>
          <a:bodyPr/>
          <a:lstStyle/>
          <a:p>
            <a:endParaRPr lang="en-US" dirty="0"/>
          </a:p>
          <a:p>
            <a:r>
              <a:rPr lang="en-US" dirty="0"/>
              <a:t>Social Security pays a benefit to a surviving spouse left to care for a child under the age of 16.  That benefit stops when the child turns 16 and will not resume until the surviving spouse is a least 60</a:t>
            </a:r>
          </a:p>
        </p:txBody>
      </p:sp>
    </p:spTree>
    <p:extLst>
      <p:ext uri="{BB962C8B-B14F-4D97-AF65-F5344CB8AC3E}">
        <p14:creationId xmlns:p14="http://schemas.microsoft.com/office/powerpoint/2010/main" val="4002852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2747</Words>
  <Application>Microsoft Office PowerPoint</Application>
  <PresentationFormat>Widescreen</PresentationFormat>
  <Paragraphs>310</Paragraphs>
  <Slides>103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103</vt:i4>
      </vt:variant>
    </vt:vector>
  </HeadingPairs>
  <TitlesOfParts>
    <vt:vector size="107" baseType="lpstr">
      <vt:lpstr>Arial</vt:lpstr>
      <vt:lpstr>Calibri</vt:lpstr>
      <vt:lpstr>Calibri Light</vt:lpstr>
      <vt:lpstr>Office Theme</vt:lpstr>
      <vt:lpstr> Flash Cards for Ace Bank </vt:lpstr>
      <vt:lpstr>Health Maintenance Organization (HMO) </vt:lpstr>
      <vt:lpstr>Entire contract provision </vt:lpstr>
      <vt:lpstr>Experience rating </vt:lpstr>
      <vt:lpstr>Fraud</vt:lpstr>
      <vt:lpstr>Guaranteed renewable </vt:lpstr>
      <vt:lpstr>Exclusion rider </vt:lpstr>
      <vt:lpstr>Express authority </vt:lpstr>
      <vt:lpstr>Fully insured </vt:lpstr>
      <vt:lpstr>Hazard</vt:lpstr>
      <vt:lpstr>Disability income insurance </vt:lpstr>
      <vt:lpstr>Elimination period </vt:lpstr>
      <vt:lpstr>Presumptive disability benefit</vt:lpstr>
      <vt:lpstr>Noncancelable renewal provision </vt:lpstr>
      <vt:lpstr>Nonscheduled plan </vt:lpstr>
      <vt:lpstr>Offer </vt:lpstr>
      <vt:lpstr>Own occupation </vt:lpstr>
      <vt:lpstr>Nondisabling injury </vt:lpstr>
      <vt:lpstr>Notice of claims provision </vt:lpstr>
      <vt:lpstr>Partial disability </vt:lpstr>
      <vt:lpstr>Open-panel HMO </vt:lpstr>
      <vt:lpstr>Medicare Part A </vt:lpstr>
      <vt:lpstr>Medicare Part D </vt:lpstr>
      <vt:lpstr>Misstatement of age or sex provision </vt:lpstr>
      <vt:lpstr>Multiple employer trust (MET) </vt:lpstr>
      <vt:lpstr>Medicare Part B </vt:lpstr>
      <vt:lpstr>Medicare supplement policy </vt:lpstr>
      <vt:lpstr>Morbidity </vt:lpstr>
      <vt:lpstr>National Association of Insurance Commissioners (NAIC) </vt:lpstr>
      <vt:lpstr>Medical Information Bureau (MIB) </vt:lpstr>
      <vt:lpstr>Major medical expense policy </vt:lpstr>
      <vt:lpstr>Lloyd’s of London </vt:lpstr>
      <vt:lpstr>Legal purpose </vt:lpstr>
      <vt:lpstr>Medicare </vt:lpstr>
      <vt:lpstr>Managed care organization </vt:lpstr>
      <vt:lpstr>Long-term care </vt:lpstr>
      <vt:lpstr>Limited policies</vt:lpstr>
      <vt:lpstr>Insuring clause </vt:lpstr>
      <vt:lpstr>Hospital indemnity </vt:lpstr>
      <vt:lpstr>Law of large numbers </vt:lpstr>
      <vt:lpstr>Schedules benefit </vt:lpstr>
      <vt:lpstr>Key-person insurance </vt:lpstr>
      <vt:lpstr>Residual disability benefit </vt:lpstr>
      <vt:lpstr>Principal sum </vt:lpstr>
      <vt:lpstr>Custodial care </vt:lpstr>
      <vt:lpstr>Prospective review </vt:lpstr>
      <vt:lpstr>Disability buy-sell agreement </vt:lpstr>
      <vt:lpstr>Reinsurance </vt:lpstr>
      <vt:lpstr>Reasonable and customary charge </vt:lpstr>
      <vt:lpstr>Proof of loss </vt:lpstr>
      <vt:lpstr>Utilization review </vt:lpstr>
      <vt:lpstr>90 days </vt:lpstr>
      <vt:lpstr>Accidental means provision </vt:lpstr>
      <vt:lpstr>Any occupation </vt:lpstr>
      <vt:lpstr>Buyer’s guides </vt:lpstr>
      <vt:lpstr>Unilateral</vt:lpstr>
      <vt:lpstr>Accidental death and dismemberment (AD&amp;D) </vt:lpstr>
      <vt:lpstr>Adverse selection </vt:lpstr>
      <vt:lpstr>Aleatory </vt:lpstr>
      <vt:lpstr>Basic medical expense policy </vt:lpstr>
      <vt:lpstr>Blanket policy </vt:lpstr>
      <vt:lpstr>Agency </vt:lpstr>
      <vt:lpstr>Coinsurance </vt:lpstr>
      <vt:lpstr>Concealment </vt:lpstr>
      <vt:lpstr>Corridor deductible </vt:lpstr>
      <vt:lpstr>Capital sum </vt:lpstr>
      <vt:lpstr>Skilled nursing care </vt:lpstr>
      <vt:lpstr>Domestic insurer </vt:lpstr>
      <vt:lpstr>Dental insurance </vt:lpstr>
      <vt:lpstr>Recurrent disability provision </vt:lpstr>
      <vt:lpstr>Disability </vt:lpstr>
      <vt:lpstr>Deductible </vt:lpstr>
      <vt:lpstr>Enrollment period </vt:lpstr>
      <vt:lpstr>Business overhead expense (BOE) insurance </vt:lpstr>
      <vt:lpstr>COBRA </vt:lpstr>
      <vt:lpstr>Competent parties </vt:lpstr>
      <vt:lpstr>Contributory plan </vt:lpstr>
      <vt:lpstr>Credit accident and health insurance </vt:lpstr>
      <vt:lpstr>Independent agency system </vt:lpstr>
      <vt:lpstr>Insurance </vt:lpstr>
      <vt:lpstr>Lapse </vt:lpstr>
      <vt:lpstr>Intermediate nursing care </vt:lpstr>
      <vt:lpstr>Implied authority </vt:lpstr>
      <vt:lpstr>Home health care </vt:lpstr>
      <vt:lpstr>Health insurance </vt:lpstr>
      <vt:lpstr>Indemnity approach </vt:lpstr>
      <vt:lpstr>Total disability </vt:lpstr>
      <vt:lpstr>Stop-loss provision </vt:lpstr>
      <vt:lpstr>Substandard risk </vt:lpstr>
      <vt:lpstr>Underwriting </vt:lpstr>
      <vt:lpstr>Respite care </vt:lpstr>
      <vt:lpstr>Representation </vt:lpstr>
      <vt:lpstr>Preexisting condition </vt:lpstr>
      <vt:lpstr>Preferred, standard, substandard, or declined </vt:lpstr>
      <vt:lpstr>Primary insurance amount (PIA) </vt:lpstr>
      <vt:lpstr>Probationary period </vt:lpstr>
      <vt:lpstr>Peril</vt:lpstr>
      <vt:lpstr>Preferred provider organization (PPO) </vt:lpstr>
      <vt:lpstr>Blackout period </vt:lpstr>
      <vt:lpstr>Assignment of benefits </vt:lpstr>
      <vt:lpstr>Change of occupation provision </vt:lpstr>
      <vt:lpstr>Hospital expense insurance </vt:lpstr>
      <vt:lpstr>Impairment rider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Lane</dc:creator>
  <cp:lastModifiedBy>Richard Lane</cp:lastModifiedBy>
  <cp:revision>54</cp:revision>
  <dcterms:created xsi:type="dcterms:W3CDTF">2020-05-05T22:45:22Z</dcterms:created>
  <dcterms:modified xsi:type="dcterms:W3CDTF">2020-05-07T02:13:30Z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60f4a70-4b6c-4bd4-a002-31edb9c00abe_Enabled">
    <vt:lpwstr>true</vt:lpwstr>
  </property>
  <property fmtid="{D5CDD505-2E9C-101B-9397-08002B2CF9AE}" pid="3" name="MSIP_Label_460f4a70-4b6c-4bd4-a002-31edb9c00abe_SetDate">
    <vt:lpwstr>2020-05-05T22:45:22Z</vt:lpwstr>
  </property>
  <property fmtid="{D5CDD505-2E9C-101B-9397-08002B2CF9AE}" pid="4" name="MSIP_Label_460f4a70-4b6c-4bd4-a002-31edb9c00abe_Method">
    <vt:lpwstr>Standard</vt:lpwstr>
  </property>
  <property fmtid="{D5CDD505-2E9C-101B-9397-08002B2CF9AE}" pid="5" name="MSIP_Label_460f4a70-4b6c-4bd4-a002-31edb9c00abe_Name">
    <vt:lpwstr>General</vt:lpwstr>
  </property>
  <property fmtid="{D5CDD505-2E9C-101B-9397-08002B2CF9AE}" pid="6" name="MSIP_Label_460f4a70-4b6c-4bd4-a002-31edb9c00abe_SiteId">
    <vt:lpwstr>e019b04b-330c-467a-8bae-09fb17374d6a</vt:lpwstr>
  </property>
  <property fmtid="{D5CDD505-2E9C-101B-9397-08002B2CF9AE}" pid="7" name="MSIP_Label_460f4a70-4b6c-4bd4-a002-31edb9c00abe_ActionId">
    <vt:lpwstr>3d3fe53e-8d85-43cd-9634-0000be190367</vt:lpwstr>
  </property>
  <property fmtid="{D5CDD505-2E9C-101B-9397-08002B2CF9AE}" pid="8" name="MSIP_Label_460f4a70-4b6c-4bd4-a002-31edb9c00abe_ContentBits">
    <vt:lpwstr>0</vt:lpwstr>
  </property>
</Properties>
</file>